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56" r:id="rId2"/>
    <p:sldId id="273" r:id="rId3"/>
    <p:sldId id="274" r:id="rId4"/>
    <p:sldId id="275" r:id="rId5"/>
    <p:sldId id="270" r:id="rId6"/>
  </p:sldIdLst>
  <p:sldSz cx="12192000" cy="6858000"/>
  <p:notesSz cx="6858000" cy="9144000"/>
  <p:custDataLst>
    <p:tags r:id="rId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ihong Chen" initials="YC" lastIdx="2" clrIdx="0">
    <p:extLst>
      <p:ext uri="{19B8F6BF-5375-455C-9EA6-DF929625EA0E}">
        <p15:presenceInfo xmlns:p15="http://schemas.microsoft.com/office/powerpoint/2012/main" userId="d5df4b94624a098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E6CD"/>
    <a:srgbClr val="FFCC99"/>
    <a:srgbClr val="151515"/>
    <a:srgbClr val="C0A1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2" d="100"/>
          <a:sy n="102" d="100"/>
        </p:scale>
        <p:origin x="76"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gs" Target="tags/tag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2024/10/3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2024/10/3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2024/10/3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5"/>
          <a:stretch>
            <a:fillRect/>
          </a:stretch>
        </a:blipFill>
        <a:effectLst/>
      </p:bgPr>
    </p:bg>
    <p:spTree>
      <p:nvGrpSpPr>
        <p:cNvPr id="1" name=""/>
        <p:cNvGrpSpPr/>
        <p:nvPr/>
      </p:nvGrpSpPr>
      <p:grpSpPr>
        <a:xfrm>
          <a:off x="0" y="0"/>
          <a:ext cx="0" cy="0"/>
          <a:chOff x="0" y="0"/>
          <a:chExt cx="0" cy="0"/>
        </a:xfrm>
      </p:grpSpPr>
      <p:pic>
        <p:nvPicPr>
          <p:cNvPr id="7" name="图片 6" descr="R-C"/>
          <p:cNvPicPr>
            <a:picLocks noChangeAspect="1"/>
          </p:cNvPicPr>
          <p:nvPr/>
        </p:nvPicPr>
        <p:blipFill>
          <a:blip r:embed="rId6">
            <a:alphaModFix amt="11000"/>
            <a:lum bright="64000" contrast="-70000"/>
          </a:blip>
          <a:srcRect t="40647" b="4450"/>
          <a:stretch>
            <a:fillRect/>
          </a:stretch>
        </p:blipFill>
        <p:spPr>
          <a:xfrm>
            <a:off x="9228455" y="-114935"/>
            <a:ext cx="1905635" cy="7050405"/>
          </a:xfrm>
          <a:prstGeom prst="rect">
            <a:avLst/>
          </a:prstGeom>
        </p:spPr>
      </p:pic>
      <p:sp>
        <p:nvSpPr>
          <p:cNvPr id="3" name="副标题 2"/>
          <p:cNvSpPr>
            <a:spLocks noGrp="1"/>
          </p:cNvSpPr>
          <p:nvPr>
            <p:ph type="subTitle" idx="1"/>
          </p:nvPr>
        </p:nvSpPr>
        <p:spPr>
          <a:xfrm>
            <a:off x="8548370" y="6111240"/>
            <a:ext cx="3266440" cy="260350"/>
          </a:xfrm>
        </p:spPr>
        <p:txBody>
          <a:bodyPr>
            <a:normAutofit fontScale="97500"/>
          </a:bodyPr>
          <a:lstStyle/>
          <a:p>
            <a:r>
              <a:rPr lang="en-US" altLang="zh-CN" sz="1200" dirty="0">
                <a:latin typeface="Novecento wide Medium" panose="00000605000000000000" charset="0"/>
                <a:cs typeface="Novecento wide Medium" panose="00000605000000000000" charset="0"/>
              </a:rPr>
              <a:t>POWERED BY </a:t>
            </a:r>
            <a:r>
              <a:rPr lang="en-US" altLang="zh-CN" sz="1200" dirty="0">
                <a:latin typeface="Novecento wide Bold" panose="00000805000000000000" charset="0"/>
                <a:cs typeface="Novecento wide Bold" panose="00000805000000000000" charset="0"/>
              </a:rPr>
              <a:t>GROUP 11</a:t>
            </a:r>
          </a:p>
        </p:txBody>
      </p:sp>
      <p:sp>
        <p:nvSpPr>
          <p:cNvPr id="4" name="矩形 3"/>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 name="文本框 4"/>
          <p:cNvSpPr txBox="1"/>
          <p:nvPr/>
        </p:nvSpPr>
        <p:spPr>
          <a:xfrm>
            <a:off x="2864485" y="3014345"/>
            <a:ext cx="6462395" cy="829945"/>
          </a:xfrm>
          <a:prstGeom prst="rect">
            <a:avLst/>
          </a:prstGeom>
          <a:noFill/>
        </p:spPr>
        <p:txBody>
          <a:bodyPr wrap="square" rtlCol="0">
            <a:spAutoFit/>
          </a:bodyPr>
          <a:lstStyle/>
          <a:p>
            <a:pPr algn="ctr"/>
            <a:r>
              <a:rPr lang="en-CA" altLang="zh-CN" sz="4800" dirty="0">
                <a:latin typeface="+mj-lt"/>
                <a:ea typeface="Source Han Sans Heavy" panose="020B0A00000000000000" charset="-122"/>
                <a:cs typeface="Times New Roman" panose="02020603050405020304" pitchFamily="18" charset="0"/>
              </a:rPr>
              <a:t>Treasure</a:t>
            </a:r>
            <a:r>
              <a:rPr lang="zh-CN" altLang="en-US" sz="4800" dirty="0">
                <a:latin typeface="+mj-lt"/>
                <a:ea typeface="Source Han Sans Heavy" panose="020B0A00000000000000" charset="-122"/>
                <a:cs typeface="Times New Roman" panose="02020603050405020304" pitchFamily="18" charset="0"/>
              </a:rPr>
              <a:t> </a:t>
            </a:r>
            <a:r>
              <a:rPr lang="en-CA" altLang="zh-CN" sz="4800" dirty="0">
                <a:latin typeface="+mj-lt"/>
                <a:ea typeface="Source Han Sans Heavy" panose="020B0A00000000000000" charset="-122"/>
                <a:cs typeface="Times New Roman" panose="02020603050405020304" pitchFamily="18" charset="0"/>
              </a:rPr>
              <a:t>Island</a:t>
            </a:r>
            <a:endParaRPr lang="zh-CN" altLang="en-US" sz="4800" dirty="0">
              <a:latin typeface="+mj-lt"/>
              <a:ea typeface="Source Han Sans Heavy" panose="020B0A00000000000000" charset="-122"/>
              <a:cs typeface="Times New Roman" panose="02020603050405020304" pitchFamily="18" charset="0"/>
            </a:endParaRPr>
          </a:p>
        </p:txBody>
      </p:sp>
      <p:pic>
        <p:nvPicPr>
          <p:cNvPr id="8" name="图片 7" descr="R-C"/>
          <p:cNvPicPr>
            <a:picLocks noChangeAspect="1"/>
          </p:cNvPicPr>
          <p:nvPr/>
        </p:nvPicPr>
        <p:blipFill>
          <a:blip r:embed="rId6">
            <a:alphaModFix amt="11000"/>
            <a:lum bright="64000" contrast="-70000"/>
          </a:blip>
          <a:srcRect t="22089" b="4450"/>
          <a:stretch>
            <a:fillRect/>
          </a:stretch>
        </p:blipFill>
        <p:spPr>
          <a:xfrm rot="2160000">
            <a:off x="1223010" y="-2043430"/>
            <a:ext cx="1905635" cy="9433560"/>
          </a:xfrm>
          <a:prstGeom prst="rect">
            <a:avLst/>
          </a:prstGeom>
        </p:spPr>
      </p:pic>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p>
        </p:txBody>
      </p:sp>
      <p:sp>
        <p:nvSpPr>
          <p:cNvPr id="12" name="标题 1">
            <a:extLst>
              <a:ext uri="{FF2B5EF4-FFF2-40B4-BE49-F238E27FC236}">
                <a16:creationId xmlns:a16="http://schemas.microsoft.com/office/drawing/2014/main" id="{E8A9D569-E213-2CC1-D896-AADC4612D0E0}"/>
              </a:ext>
            </a:extLst>
          </p:cNvPr>
          <p:cNvSpPr txBox="1">
            <a:spLocks/>
          </p:cNvSpPr>
          <p:nvPr/>
        </p:nvSpPr>
        <p:spPr>
          <a:xfrm>
            <a:off x="-300672" y="-154624"/>
            <a:ext cx="2640330" cy="12026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sz="2800" dirty="0">
                <a:latin typeface="+mn-lt"/>
                <a:cs typeface="Novecento wide Bold" panose="00000805000000000000" charset="0"/>
              </a:rPr>
              <a:t>CISC 204</a:t>
            </a:r>
            <a:br>
              <a:rPr lang="en-US" altLang="zh-CN" sz="2800" dirty="0">
                <a:latin typeface="+mn-lt"/>
                <a:cs typeface="Novecento wide Medium" panose="00000605000000000000" charset="0"/>
              </a:rPr>
            </a:br>
            <a:br>
              <a:rPr lang="en-US" altLang="zh-CN" sz="1000" dirty="0">
                <a:latin typeface="+mn-lt"/>
                <a:cs typeface="Novecento wide Medium" panose="00000605000000000000" charset="0"/>
              </a:rPr>
            </a:br>
            <a:r>
              <a:rPr lang="en-US" altLang="zh-CN" sz="2000" dirty="0">
                <a:latin typeface="+mn-lt"/>
                <a:cs typeface="Novecento wide Medium" panose="00000605000000000000" charset="0"/>
              </a:rPr>
              <a:t>Group Project</a:t>
            </a:r>
            <a:endParaRPr lang="en-US" altLang="zh-CN" sz="2000" dirty="0">
              <a:latin typeface="+mn-lt"/>
              <a:cs typeface="Novecento wide Bold" panose="00000805000000000000" charset="0"/>
            </a:endParaRPr>
          </a:p>
        </p:txBody>
      </p:sp>
      <p:pic>
        <p:nvPicPr>
          <p:cNvPr id="29" name="Audio 28">
            <a:hlinkClick r:id="" action="ppaction://media"/>
            <a:extLst>
              <a:ext uri="{FF2B5EF4-FFF2-40B4-BE49-F238E27FC236}">
                <a16:creationId xmlns:a16="http://schemas.microsoft.com/office/drawing/2014/main" id="{E93FCD37-8259-07CB-A600-E3E3262CD0D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59="http://schemas.microsoft.com/office/powerpoint/2015/09/main" Requires="p159">
      <p:transition spd="slow" advTm="11437">
        <p159:morph option="byObject"/>
      </p:transition>
    </mc:Choice>
    <mc:Fallback>
      <p:transition spd="slow" advTm="114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a:stretch>
        </a:blipFill>
        <a:effectLst/>
      </p:bgPr>
    </p:bg>
    <p:spTree>
      <p:nvGrpSpPr>
        <p:cNvPr id="1" name=""/>
        <p:cNvGrpSpPr/>
        <p:nvPr/>
      </p:nvGrpSpPr>
      <p:grpSpPr>
        <a:xfrm>
          <a:off x="0" y="0"/>
          <a:ext cx="0" cy="0"/>
          <a:chOff x="0" y="0"/>
          <a:chExt cx="0" cy="0"/>
        </a:xfrm>
      </p:grpSpPr>
      <p:sp>
        <p:nvSpPr>
          <p:cNvPr id="44" name="文本框 43">
            <a:extLst>
              <a:ext uri="{FF2B5EF4-FFF2-40B4-BE49-F238E27FC236}">
                <a16:creationId xmlns:a16="http://schemas.microsoft.com/office/drawing/2014/main" id="{EEB21115-C0AB-FF0B-BB96-FAF36E77446C}"/>
              </a:ext>
            </a:extLst>
          </p:cNvPr>
          <p:cNvSpPr txBox="1"/>
          <p:nvPr/>
        </p:nvSpPr>
        <p:spPr>
          <a:xfrm>
            <a:off x="1307580" y="1720839"/>
            <a:ext cx="5700831" cy="3416320"/>
          </a:xfrm>
          <a:prstGeom prst="rect">
            <a:avLst/>
          </a:prstGeom>
          <a:noFill/>
        </p:spPr>
        <p:txBody>
          <a:bodyPr wrap="square" rtlCol="0">
            <a:spAutoFit/>
          </a:bodyPr>
          <a:lstStyle/>
          <a:p>
            <a:r>
              <a:rPr lang="en-US" sz="2400" dirty="0"/>
              <a:t>This game focuses on the player to find the treasure that is randomly generated on the map. Players can follow some of the clues to find the location of the treasure. </a:t>
            </a:r>
          </a:p>
          <a:p>
            <a:endParaRPr lang="en-US" sz="2400" dirty="0"/>
          </a:p>
          <a:p>
            <a:r>
              <a:rPr lang="en-US" sz="2400" dirty="0"/>
              <a:t>On the way to find the treasure, players can go to a certain place to trigger random events to increase the challenge of the game.</a:t>
            </a:r>
            <a:endParaRPr lang="en-CA" sz="2400" dirty="0"/>
          </a:p>
        </p:txBody>
      </p:sp>
      <p:grpSp>
        <p:nvGrpSpPr>
          <p:cNvPr id="68" name="组合 67">
            <a:extLst>
              <a:ext uri="{FF2B5EF4-FFF2-40B4-BE49-F238E27FC236}">
                <a16:creationId xmlns:a16="http://schemas.microsoft.com/office/drawing/2014/main" id="{3FCC7680-E012-2B35-FEF3-535D57BAD755}"/>
              </a:ext>
            </a:extLst>
          </p:cNvPr>
          <p:cNvGrpSpPr/>
          <p:nvPr/>
        </p:nvGrpSpPr>
        <p:grpSpPr>
          <a:xfrm>
            <a:off x="0" y="-119063"/>
            <a:ext cx="4157996" cy="7096125"/>
            <a:chOff x="0" y="-119063"/>
            <a:chExt cx="4157996" cy="7096125"/>
          </a:xfrm>
        </p:grpSpPr>
        <p:sp>
          <p:nvSpPr>
            <p:cNvPr id="69" name="矩形 68">
              <a:extLst>
                <a:ext uri="{FF2B5EF4-FFF2-40B4-BE49-F238E27FC236}">
                  <a16:creationId xmlns:a16="http://schemas.microsoft.com/office/drawing/2014/main" id="{2973F5D6-AEFF-012E-8EFD-CB74A4C26BE1}"/>
                </a:ext>
              </a:extLst>
            </p:cNvPr>
            <p:cNvSpPr/>
            <p:nvPr/>
          </p:nvSpPr>
          <p:spPr>
            <a:xfrm>
              <a:off x="2" y="6223635"/>
              <a:ext cx="227659"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70" name="直接连接符 69">
              <a:extLst>
                <a:ext uri="{FF2B5EF4-FFF2-40B4-BE49-F238E27FC236}">
                  <a16:creationId xmlns:a16="http://schemas.microsoft.com/office/drawing/2014/main" id="{009CE13C-9D1E-8502-2CB1-7B4965BD2E1A}"/>
                </a:ext>
              </a:extLst>
            </p:cNvPr>
            <p:cNvCxnSpPr/>
            <p:nvPr/>
          </p:nvCxnSpPr>
          <p:spPr>
            <a:xfrm flipH="1">
              <a:off x="228449" y="-119063"/>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矩形 70">
              <a:extLst>
                <a:ext uri="{FF2B5EF4-FFF2-40B4-BE49-F238E27FC236}">
                  <a16:creationId xmlns:a16="http://schemas.microsoft.com/office/drawing/2014/main" id="{C0761962-EE6E-90C9-6494-9A92A265BFBA}"/>
                </a:ext>
              </a:extLst>
            </p:cNvPr>
            <p:cNvSpPr/>
            <p:nvPr/>
          </p:nvSpPr>
          <p:spPr>
            <a:xfrm>
              <a:off x="78047" y="1585594"/>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2" name="组合 71">
              <a:extLst>
                <a:ext uri="{FF2B5EF4-FFF2-40B4-BE49-F238E27FC236}">
                  <a16:creationId xmlns:a16="http://schemas.microsoft.com/office/drawing/2014/main" id="{E6DCA4B0-21F1-93C6-6596-22EDC70C04ED}"/>
                </a:ext>
              </a:extLst>
            </p:cNvPr>
            <p:cNvGrpSpPr/>
            <p:nvPr/>
          </p:nvGrpSpPr>
          <p:grpSpPr>
            <a:xfrm>
              <a:off x="0" y="114018"/>
              <a:ext cx="4157996" cy="660326"/>
              <a:chOff x="275335" y="572809"/>
              <a:chExt cx="4157996" cy="660326"/>
            </a:xfrm>
          </p:grpSpPr>
          <p:sp>
            <p:nvSpPr>
              <p:cNvPr id="76" name="矩形 75">
                <a:extLst>
                  <a:ext uri="{FF2B5EF4-FFF2-40B4-BE49-F238E27FC236}">
                    <a16:creationId xmlns:a16="http://schemas.microsoft.com/office/drawing/2014/main" id="{D801BAEC-336F-0385-4E6D-BD093C6942E0}"/>
                  </a:ext>
                </a:extLst>
              </p:cNvPr>
              <p:cNvSpPr/>
              <p:nvPr/>
            </p:nvSpPr>
            <p:spPr>
              <a:xfrm>
                <a:off x="275335" y="572809"/>
                <a:ext cx="4157996" cy="64889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77" name="文本框 76">
                <a:extLst>
                  <a:ext uri="{FF2B5EF4-FFF2-40B4-BE49-F238E27FC236}">
                    <a16:creationId xmlns:a16="http://schemas.microsoft.com/office/drawing/2014/main" id="{BE420EA2-75BE-D146-3F52-DA85E2BE927C}"/>
                  </a:ext>
                </a:extLst>
              </p:cNvPr>
              <p:cNvSpPr txBox="1"/>
              <p:nvPr/>
            </p:nvSpPr>
            <p:spPr>
              <a:xfrm>
                <a:off x="275335" y="584239"/>
                <a:ext cx="4157996" cy="648896"/>
              </a:xfrm>
              <a:prstGeom prst="rect">
                <a:avLst/>
              </a:prstGeom>
              <a:noFill/>
            </p:spPr>
            <p:txBody>
              <a:bodyPr wrap="square" lIns="46990" tIns="46990" rIns="46990" bIns="46990" rtlCol="0" anchor="ctr" anchorCtr="0">
                <a:spAutoFit/>
              </a:bodyPr>
              <a:lstStyle/>
              <a:p>
                <a:pPr algn="ctr"/>
                <a:r>
                  <a:rPr lang="en-US" altLang="zh-CN" sz="3600" b="1" dirty="0">
                    <a:solidFill>
                      <a:schemeClr val="bg1"/>
                    </a:solidFill>
                    <a:latin typeface="Novecento wide Bold" panose="00000805000000000000" charset="0"/>
                    <a:cs typeface="Novecento wide Bold" panose="00000805000000000000" charset="0"/>
                  </a:rPr>
                  <a:t>SUMMARY</a:t>
                </a:r>
                <a:endParaRPr lang="en-US" altLang="zh-CN" sz="3200" b="1" dirty="0">
                  <a:solidFill>
                    <a:schemeClr val="bg1"/>
                  </a:solidFill>
                  <a:latin typeface="Novecento wide Bold" panose="00000805000000000000" charset="0"/>
                  <a:cs typeface="Novecento wide Bold" panose="00000805000000000000" charset="0"/>
                </a:endParaRPr>
              </a:p>
            </p:txBody>
          </p:sp>
        </p:grpSp>
        <p:grpSp>
          <p:nvGrpSpPr>
            <p:cNvPr id="73" name="组合 72">
              <a:extLst>
                <a:ext uri="{FF2B5EF4-FFF2-40B4-BE49-F238E27FC236}">
                  <a16:creationId xmlns:a16="http://schemas.microsoft.com/office/drawing/2014/main" id="{8C2920F4-2C56-02E5-9362-D92585FD407C}"/>
                </a:ext>
              </a:extLst>
            </p:cNvPr>
            <p:cNvGrpSpPr/>
            <p:nvPr/>
          </p:nvGrpSpPr>
          <p:grpSpPr>
            <a:xfrm>
              <a:off x="238127" y="-54574"/>
              <a:ext cx="1357630" cy="338554"/>
              <a:chOff x="265430" y="-200660"/>
              <a:chExt cx="1357630" cy="338554"/>
            </a:xfrm>
          </p:grpSpPr>
          <p:sp>
            <p:nvSpPr>
              <p:cNvPr id="74" name="矩形 73">
                <a:extLst>
                  <a:ext uri="{FF2B5EF4-FFF2-40B4-BE49-F238E27FC236}">
                    <a16:creationId xmlns:a16="http://schemas.microsoft.com/office/drawing/2014/main" id="{650CA75D-A3A0-BF42-9379-7A71A0CE45FA}"/>
                  </a:ext>
                </a:extLst>
              </p:cNvPr>
              <p:cNvSpPr/>
              <p:nvPr/>
            </p:nvSpPr>
            <p:spPr>
              <a:xfrm>
                <a:off x="265430" y="-14732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文本框 74">
                <a:extLst>
                  <a:ext uri="{FF2B5EF4-FFF2-40B4-BE49-F238E27FC236}">
                    <a16:creationId xmlns:a16="http://schemas.microsoft.com/office/drawing/2014/main" id="{A309505B-AF8C-313D-18A9-BC6BCC8FF0EA}"/>
                  </a:ext>
                </a:extLst>
              </p:cNvPr>
              <p:cNvSpPr txBox="1"/>
              <p:nvPr/>
            </p:nvSpPr>
            <p:spPr>
              <a:xfrm>
                <a:off x="363220" y="-200660"/>
                <a:ext cx="950901" cy="338554"/>
              </a:xfrm>
              <a:prstGeom prst="rect">
                <a:avLst/>
              </a:prstGeom>
              <a:noFill/>
            </p:spPr>
            <p:txBody>
              <a:bodyPr wrap="none" rtlCol="0">
                <a:spAutoFit/>
              </a:bodyPr>
              <a:lstStyle/>
              <a:p>
                <a:r>
                  <a:rPr lang="en-US" altLang="zh-CN" sz="1600" dirty="0">
                    <a:latin typeface="Novecento wide Medium" panose="00000605000000000000" charset="0"/>
                    <a:cs typeface="Novecento wide Medium" panose="00000605000000000000" charset="0"/>
                  </a:rPr>
                  <a:t>Section 1</a:t>
                </a:r>
              </a:p>
            </p:txBody>
          </p:sp>
        </p:grpSp>
      </p:grpSp>
      <p:graphicFrame>
        <p:nvGraphicFramePr>
          <p:cNvPr id="79" name="表格 78">
            <a:extLst>
              <a:ext uri="{FF2B5EF4-FFF2-40B4-BE49-F238E27FC236}">
                <a16:creationId xmlns:a16="http://schemas.microsoft.com/office/drawing/2014/main" id="{FDF5C995-309D-A892-3783-3139B020E803}"/>
              </a:ext>
            </a:extLst>
          </p:cNvPr>
          <p:cNvGraphicFramePr>
            <a:graphicFrameLocks noGrp="1"/>
          </p:cNvGraphicFramePr>
          <p:nvPr>
            <p:extLst>
              <p:ext uri="{D42A27DB-BD31-4B8C-83A1-F6EECF244321}">
                <p14:modId xmlns:p14="http://schemas.microsoft.com/office/powerpoint/2010/main" val="3303947290"/>
              </p:ext>
            </p:extLst>
          </p:nvPr>
        </p:nvGraphicFramePr>
        <p:xfrm>
          <a:off x="8161578" y="1600199"/>
          <a:ext cx="3653234" cy="3657600"/>
        </p:xfrm>
        <a:graphic>
          <a:graphicData uri="http://schemas.openxmlformats.org/drawingml/2006/table">
            <a:tbl>
              <a:tblPr firstRow="1" bandRow="1">
                <a:tableStyleId>{5C22544A-7EE6-4342-B048-85BDC9FD1C3A}</a:tableStyleId>
              </a:tblPr>
              <a:tblGrid>
                <a:gridCol w="363506">
                  <a:extLst>
                    <a:ext uri="{9D8B030D-6E8A-4147-A177-3AD203B41FA5}">
                      <a16:colId xmlns:a16="http://schemas.microsoft.com/office/drawing/2014/main" val="3519586288"/>
                    </a:ext>
                  </a:extLst>
                </a:gridCol>
                <a:gridCol w="363506">
                  <a:extLst>
                    <a:ext uri="{9D8B030D-6E8A-4147-A177-3AD203B41FA5}">
                      <a16:colId xmlns:a16="http://schemas.microsoft.com/office/drawing/2014/main" val="4005851145"/>
                    </a:ext>
                  </a:extLst>
                </a:gridCol>
                <a:gridCol w="392211">
                  <a:extLst>
                    <a:ext uri="{9D8B030D-6E8A-4147-A177-3AD203B41FA5}">
                      <a16:colId xmlns:a16="http://schemas.microsoft.com/office/drawing/2014/main" val="1627572367"/>
                    </a:ext>
                  </a:extLst>
                </a:gridCol>
                <a:gridCol w="334801">
                  <a:extLst>
                    <a:ext uri="{9D8B030D-6E8A-4147-A177-3AD203B41FA5}">
                      <a16:colId xmlns:a16="http://schemas.microsoft.com/office/drawing/2014/main" val="3477580473"/>
                    </a:ext>
                  </a:extLst>
                </a:gridCol>
                <a:gridCol w="363506">
                  <a:extLst>
                    <a:ext uri="{9D8B030D-6E8A-4147-A177-3AD203B41FA5}">
                      <a16:colId xmlns:a16="http://schemas.microsoft.com/office/drawing/2014/main" val="3904360426"/>
                    </a:ext>
                  </a:extLst>
                </a:gridCol>
                <a:gridCol w="363506">
                  <a:extLst>
                    <a:ext uri="{9D8B030D-6E8A-4147-A177-3AD203B41FA5}">
                      <a16:colId xmlns:a16="http://schemas.microsoft.com/office/drawing/2014/main" val="276574927"/>
                    </a:ext>
                  </a:extLst>
                </a:gridCol>
                <a:gridCol w="381680">
                  <a:extLst>
                    <a:ext uri="{9D8B030D-6E8A-4147-A177-3AD203B41FA5}">
                      <a16:colId xmlns:a16="http://schemas.microsoft.com/office/drawing/2014/main" val="550765559"/>
                    </a:ext>
                  </a:extLst>
                </a:gridCol>
                <a:gridCol w="363506">
                  <a:extLst>
                    <a:ext uri="{9D8B030D-6E8A-4147-A177-3AD203B41FA5}">
                      <a16:colId xmlns:a16="http://schemas.microsoft.com/office/drawing/2014/main" val="4234548016"/>
                    </a:ext>
                  </a:extLst>
                </a:gridCol>
                <a:gridCol w="363506">
                  <a:extLst>
                    <a:ext uri="{9D8B030D-6E8A-4147-A177-3AD203B41FA5}">
                      <a16:colId xmlns:a16="http://schemas.microsoft.com/office/drawing/2014/main" val="1706457877"/>
                    </a:ext>
                  </a:extLst>
                </a:gridCol>
                <a:gridCol w="363506">
                  <a:extLst>
                    <a:ext uri="{9D8B030D-6E8A-4147-A177-3AD203B41FA5}">
                      <a16:colId xmlns:a16="http://schemas.microsoft.com/office/drawing/2014/main" val="4199299001"/>
                    </a:ext>
                  </a:extLst>
                </a:gridCol>
              </a:tblGrid>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72596459"/>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56693822"/>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15335498"/>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88466895"/>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54710339"/>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29460469"/>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081474"/>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96764501"/>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85894"/>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37324041"/>
                  </a:ext>
                </a:extLst>
              </a:tr>
            </a:tbl>
          </a:graphicData>
        </a:graphic>
      </p:graphicFrame>
      <p:sp>
        <p:nvSpPr>
          <p:cNvPr id="80" name="矩形 79">
            <a:extLst>
              <a:ext uri="{FF2B5EF4-FFF2-40B4-BE49-F238E27FC236}">
                <a16:creationId xmlns:a16="http://schemas.microsoft.com/office/drawing/2014/main" id="{105D8650-FCAF-EF22-9438-91CEAA53F538}"/>
              </a:ext>
            </a:extLst>
          </p:cNvPr>
          <p:cNvSpPr/>
          <p:nvPr/>
        </p:nvSpPr>
        <p:spPr>
          <a:xfrm>
            <a:off x="11238232" y="622427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81" name="副标题 2">
            <a:extLst>
              <a:ext uri="{FF2B5EF4-FFF2-40B4-BE49-F238E27FC236}">
                <a16:creationId xmlns:a16="http://schemas.microsoft.com/office/drawing/2014/main" id="{8AEC98DF-B896-BDD2-E652-D0C6294B3B3F}"/>
              </a:ext>
            </a:extLst>
          </p:cNvPr>
          <p:cNvSpPr txBox="1">
            <a:spLocks/>
          </p:cNvSpPr>
          <p:nvPr/>
        </p:nvSpPr>
        <p:spPr>
          <a:xfrm>
            <a:off x="8548372" y="6131560"/>
            <a:ext cx="3266440" cy="260350"/>
          </a:xfrm>
          <a:prstGeom prst="rect">
            <a:avLst/>
          </a:prstGeom>
        </p:spPr>
        <p:txBody>
          <a:bodyPr vert="horz" lIns="91440" tIns="45720" rIns="91440" bIns="45720" rtlCol="0">
            <a:normAutofit fontScale="97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sz="1200">
                <a:latin typeface="Novecento wide Medium" panose="00000605000000000000" charset="0"/>
                <a:cs typeface="Novecento wide Medium" panose="00000605000000000000" charset="0"/>
              </a:rPr>
              <a:t>POWERED BY </a:t>
            </a:r>
            <a:r>
              <a:rPr lang="en-US" altLang="zh-CN" sz="1200">
                <a:latin typeface="Novecento wide Bold" panose="00000805000000000000" charset="0"/>
                <a:cs typeface="Novecento wide Bold" panose="00000805000000000000" charset="0"/>
              </a:rPr>
              <a:t>GROUP 11</a:t>
            </a:r>
            <a:endParaRPr lang="en-US" altLang="zh-CN" sz="1200" dirty="0">
              <a:latin typeface="Novecento wide Bold" panose="00000805000000000000" charset="0"/>
              <a:cs typeface="Novecento wide Bold" panose="00000805000000000000" charset="0"/>
            </a:endParaRPr>
          </a:p>
        </p:txBody>
      </p:sp>
      <p:sp>
        <p:nvSpPr>
          <p:cNvPr id="82" name="星形: 五角 81">
            <a:extLst>
              <a:ext uri="{FF2B5EF4-FFF2-40B4-BE49-F238E27FC236}">
                <a16:creationId xmlns:a16="http://schemas.microsoft.com/office/drawing/2014/main" id="{E1DCEE20-8FA7-AE39-9E36-A783570DCF7B}"/>
              </a:ext>
            </a:extLst>
          </p:cNvPr>
          <p:cNvSpPr/>
          <p:nvPr/>
        </p:nvSpPr>
        <p:spPr>
          <a:xfrm>
            <a:off x="10996931" y="4468495"/>
            <a:ext cx="486726" cy="438150"/>
          </a:xfrm>
          <a:prstGeom prst="star5">
            <a:avLst/>
          </a:prstGeom>
          <a:solidFill>
            <a:srgbClr val="FFFF00"/>
          </a:solidFill>
          <a:ln>
            <a:solidFill>
              <a:schemeClr val="tx1"/>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CA"/>
          </a:p>
        </p:txBody>
      </p:sp>
      <p:sp>
        <p:nvSpPr>
          <p:cNvPr id="83" name="标题 1">
            <a:extLst>
              <a:ext uri="{FF2B5EF4-FFF2-40B4-BE49-F238E27FC236}">
                <a16:creationId xmlns:a16="http://schemas.microsoft.com/office/drawing/2014/main" id="{86BE3CEA-433C-55A4-8B3B-B15D4CDC4774}"/>
              </a:ext>
            </a:extLst>
          </p:cNvPr>
          <p:cNvSpPr txBox="1">
            <a:spLocks/>
          </p:cNvSpPr>
          <p:nvPr/>
        </p:nvSpPr>
        <p:spPr>
          <a:xfrm>
            <a:off x="10441940" y="-1234"/>
            <a:ext cx="1750060" cy="94420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sz="2800" dirty="0">
                <a:latin typeface="Novecento wide Bold" panose="00000805000000000000" charset="0"/>
                <a:cs typeface="Novecento wide Bold" panose="00000805000000000000" charset="0"/>
              </a:rPr>
              <a:t>CISC 204</a:t>
            </a:r>
            <a:br>
              <a:rPr lang="en-US" altLang="zh-CN" sz="2800" dirty="0">
                <a:latin typeface="Novecento wide Medium" panose="00000605000000000000" charset="0"/>
                <a:cs typeface="Novecento wide Medium" panose="00000605000000000000" charset="0"/>
              </a:rPr>
            </a:br>
            <a:br>
              <a:rPr lang="en-US" altLang="zh-CN" sz="1000" dirty="0">
                <a:latin typeface="Novecento wide Medium" panose="00000605000000000000" charset="0"/>
                <a:cs typeface="Novecento wide Medium" panose="00000605000000000000" charset="0"/>
              </a:rPr>
            </a:br>
            <a:r>
              <a:rPr lang="en-US" altLang="zh-CN" sz="2000" dirty="0">
                <a:latin typeface="Novecento wide Medium" panose="00000605000000000000" charset="0"/>
                <a:cs typeface="Novecento wide Medium" panose="00000605000000000000" charset="0"/>
              </a:rPr>
              <a:t>Group Project</a:t>
            </a:r>
            <a:endParaRPr lang="en-US" altLang="zh-CN" sz="2000" dirty="0">
              <a:latin typeface="Novecento wide Bold" panose="00000805000000000000" charset="0"/>
              <a:cs typeface="Novecento wide Bold" panose="00000805000000000000" charset="0"/>
            </a:endParaRPr>
          </a:p>
        </p:txBody>
      </p:sp>
      <p:grpSp>
        <p:nvGrpSpPr>
          <p:cNvPr id="84" name="组合 83">
            <a:extLst>
              <a:ext uri="{FF2B5EF4-FFF2-40B4-BE49-F238E27FC236}">
                <a16:creationId xmlns:a16="http://schemas.microsoft.com/office/drawing/2014/main" id="{F11DE559-9BF1-520C-922B-4FC99591B080}"/>
              </a:ext>
            </a:extLst>
          </p:cNvPr>
          <p:cNvGrpSpPr/>
          <p:nvPr/>
        </p:nvGrpSpPr>
        <p:grpSpPr>
          <a:xfrm>
            <a:off x="10855007" y="1120456"/>
            <a:ext cx="923925" cy="85725"/>
            <a:chOff x="10609582" y="899795"/>
            <a:chExt cx="923925" cy="85725"/>
          </a:xfrm>
        </p:grpSpPr>
        <p:sp>
          <p:nvSpPr>
            <p:cNvPr id="85" name="椭圆 84">
              <a:extLst>
                <a:ext uri="{FF2B5EF4-FFF2-40B4-BE49-F238E27FC236}">
                  <a16:creationId xmlns:a16="http://schemas.microsoft.com/office/drawing/2014/main" id="{C0BB178C-638B-F461-9E8A-885C3B00A92E}"/>
                </a:ext>
              </a:extLst>
            </p:cNvPr>
            <p:cNvSpPr/>
            <p:nvPr/>
          </p:nvSpPr>
          <p:spPr>
            <a:xfrm>
              <a:off x="1060958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AB32B8B6-B448-F6E4-3944-F29095EF8BB6}"/>
                </a:ext>
              </a:extLst>
            </p:cNvPr>
            <p:cNvSpPr/>
            <p:nvPr/>
          </p:nvSpPr>
          <p:spPr>
            <a:xfrm>
              <a:off x="1081913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85E029F4-1C65-FD7D-8CE0-51FABECD5C1E}"/>
                </a:ext>
              </a:extLst>
            </p:cNvPr>
            <p:cNvSpPr/>
            <p:nvPr/>
          </p:nvSpPr>
          <p:spPr>
            <a:xfrm>
              <a:off x="11028682" y="899795"/>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088019DC-B6E2-FD05-F780-624835E2202A}"/>
                </a:ext>
              </a:extLst>
            </p:cNvPr>
            <p:cNvSpPr/>
            <p:nvPr/>
          </p:nvSpPr>
          <p:spPr>
            <a:xfrm>
              <a:off x="1123823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FC79FD2F-B6B4-D0F0-6471-F4BB67EFFA9B}"/>
                </a:ext>
              </a:extLst>
            </p:cNvPr>
            <p:cNvSpPr/>
            <p:nvPr/>
          </p:nvSpPr>
          <p:spPr>
            <a:xfrm>
              <a:off x="1144778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90" name="直接连接符 89">
              <a:extLst>
                <a:ext uri="{FF2B5EF4-FFF2-40B4-BE49-F238E27FC236}">
                  <a16:creationId xmlns:a16="http://schemas.microsoft.com/office/drawing/2014/main" id="{34403F77-6F82-BA64-C02A-1C9ABA18C12A}"/>
                </a:ext>
              </a:extLst>
            </p:cNvPr>
            <p:cNvCxnSpPr>
              <a:stCxn id="86" idx="6"/>
              <a:endCxn id="87" idx="2"/>
            </p:cNvCxnSpPr>
            <p:nvPr/>
          </p:nvCxnSpPr>
          <p:spPr>
            <a:xfrm>
              <a:off x="10904857" y="942975"/>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grpSp>
      <p:sp>
        <p:nvSpPr>
          <p:cNvPr id="91" name="笑脸 90">
            <a:extLst>
              <a:ext uri="{FF2B5EF4-FFF2-40B4-BE49-F238E27FC236}">
                <a16:creationId xmlns:a16="http://schemas.microsoft.com/office/drawing/2014/main" id="{EE7B85A0-7666-7631-EEA8-80B3CF409AD1}"/>
              </a:ext>
            </a:extLst>
          </p:cNvPr>
          <p:cNvSpPr/>
          <p:nvPr/>
        </p:nvSpPr>
        <p:spPr>
          <a:xfrm>
            <a:off x="8177935" y="1628774"/>
            <a:ext cx="330669" cy="299404"/>
          </a:xfrm>
          <a:prstGeom prst="smileyFace">
            <a:avLst/>
          </a:prstGeom>
          <a:solidFill>
            <a:srgbClr val="FFE6CD"/>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7" name="Audio 16">
            <a:hlinkClick r:id="" action="ppaction://media"/>
            <a:extLst>
              <a:ext uri="{FF2B5EF4-FFF2-40B4-BE49-F238E27FC236}">
                <a16:creationId xmlns:a16="http://schemas.microsoft.com/office/drawing/2014/main" id="{34D2C513-7469-4F8A-82DA-ACB9DD23A96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47064734"/>
      </p:ext>
    </p:extLst>
  </p:cSld>
  <p:clrMapOvr>
    <a:masterClrMapping/>
  </p:clrMapOvr>
  <mc:AlternateContent xmlns:mc="http://schemas.openxmlformats.org/markup-compatibility/2006">
    <mc:Choice xmlns:p159="http://schemas.microsoft.com/office/powerpoint/2015/09/main" Requires="p159">
      <p:transition spd="slow" advTm="62478">
        <p159:morph option="byObject"/>
      </p:transition>
    </mc:Choice>
    <mc:Fallback>
      <p:transition spd="slow" advTm="624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a:stretch>
        </a:blipFill>
        <a:effectLst/>
      </p:bgPr>
    </p:bg>
    <p:spTree>
      <p:nvGrpSpPr>
        <p:cNvPr id="1" name=""/>
        <p:cNvGrpSpPr/>
        <p:nvPr/>
      </p:nvGrpSpPr>
      <p:grpSpPr>
        <a:xfrm>
          <a:off x="0" y="0"/>
          <a:ext cx="0" cy="0"/>
          <a:chOff x="0" y="0"/>
          <a:chExt cx="0" cy="0"/>
        </a:xfrm>
      </p:grpSpPr>
      <p:sp>
        <p:nvSpPr>
          <p:cNvPr id="13" name="文本框 12"/>
          <p:cNvSpPr txBox="1"/>
          <p:nvPr/>
        </p:nvSpPr>
        <p:spPr>
          <a:xfrm>
            <a:off x="1080772" y="86614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p>
        </p:txBody>
      </p:sp>
      <p:grpSp>
        <p:nvGrpSpPr>
          <p:cNvPr id="38" name="组合 37">
            <a:extLst>
              <a:ext uri="{FF2B5EF4-FFF2-40B4-BE49-F238E27FC236}">
                <a16:creationId xmlns:a16="http://schemas.microsoft.com/office/drawing/2014/main" id="{FE20F690-E6FF-39FD-C368-8AC00D09429B}"/>
              </a:ext>
            </a:extLst>
          </p:cNvPr>
          <p:cNvGrpSpPr/>
          <p:nvPr/>
        </p:nvGrpSpPr>
        <p:grpSpPr>
          <a:xfrm>
            <a:off x="0" y="-119063"/>
            <a:ext cx="4157996" cy="7096125"/>
            <a:chOff x="0" y="-119063"/>
            <a:chExt cx="4157996" cy="7096125"/>
          </a:xfrm>
        </p:grpSpPr>
        <p:sp>
          <p:nvSpPr>
            <p:cNvPr id="25" name="矩形 24"/>
            <p:cNvSpPr/>
            <p:nvPr/>
          </p:nvSpPr>
          <p:spPr>
            <a:xfrm>
              <a:off x="2" y="6223635"/>
              <a:ext cx="227659"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9" name="直接连接符 8">
              <a:extLst>
                <a:ext uri="{FF2B5EF4-FFF2-40B4-BE49-F238E27FC236}">
                  <a16:creationId xmlns:a16="http://schemas.microsoft.com/office/drawing/2014/main" id="{8A098165-33D7-D4ED-BC37-C9DCB3BE2C82}"/>
                </a:ext>
              </a:extLst>
            </p:cNvPr>
            <p:cNvCxnSpPr/>
            <p:nvPr/>
          </p:nvCxnSpPr>
          <p:spPr>
            <a:xfrm flipH="1">
              <a:off x="228449" y="-119063"/>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4A2E1F50-B0E0-E2FF-3D6E-15C7D2F2167F}"/>
                </a:ext>
              </a:extLst>
            </p:cNvPr>
            <p:cNvSpPr/>
            <p:nvPr/>
          </p:nvSpPr>
          <p:spPr>
            <a:xfrm>
              <a:off x="78047" y="1585594"/>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a:extLst>
                <a:ext uri="{FF2B5EF4-FFF2-40B4-BE49-F238E27FC236}">
                  <a16:creationId xmlns:a16="http://schemas.microsoft.com/office/drawing/2014/main" id="{E748F9A0-CC54-75D4-841E-9C33C63D00E0}"/>
                </a:ext>
              </a:extLst>
            </p:cNvPr>
            <p:cNvGrpSpPr/>
            <p:nvPr/>
          </p:nvGrpSpPr>
          <p:grpSpPr>
            <a:xfrm>
              <a:off x="0" y="114018"/>
              <a:ext cx="4157996" cy="660326"/>
              <a:chOff x="275335" y="572809"/>
              <a:chExt cx="4157996" cy="660326"/>
            </a:xfrm>
          </p:grpSpPr>
          <p:sp>
            <p:nvSpPr>
              <p:cNvPr id="16" name="矩形 15">
                <a:extLst>
                  <a:ext uri="{FF2B5EF4-FFF2-40B4-BE49-F238E27FC236}">
                    <a16:creationId xmlns:a16="http://schemas.microsoft.com/office/drawing/2014/main" id="{E7F03859-38A0-8AFC-738A-28B990EB3B34}"/>
                  </a:ext>
                </a:extLst>
              </p:cNvPr>
              <p:cNvSpPr/>
              <p:nvPr/>
            </p:nvSpPr>
            <p:spPr>
              <a:xfrm>
                <a:off x="275335" y="572809"/>
                <a:ext cx="4157996" cy="64889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92B869BD-7035-CE87-627B-75F25F59421D}"/>
                  </a:ext>
                </a:extLst>
              </p:cNvPr>
              <p:cNvSpPr txBox="1"/>
              <p:nvPr/>
            </p:nvSpPr>
            <p:spPr>
              <a:xfrm>
                <a:off x="275335" y="584239"/>
                <a:ext cx="4157996" cy="648896"/>
              </a:xfrm>
              <a:prstGeom prst="rect">
                <a:avLst/>
              </a:prstGeom>
              <a:noFill/>
            </p:spPr>
            <p:txBody>
              <a:bodyPr wrap="square" lIns="46990" tIns="46990" rIns="46990" bIns="46990" rtlCol="0" anchor="ctr" anchorCtr="0">
                <a:spAutoFit/>
              </a:bodyPr>
              <a:lstStyle/>
              <a:p>
                <a:pPr algn="ctr"/>
                <a:r>
                  <a:rPr lang="en-US" altLang="zh-CN" sz="3600" b="1" dirty="0">
                    <a:solidFill>
                      <a:schemeClr val="bg1"/>
                    </a:solidFill>
                    <a:latin typeface="Novecento wide Bold" panose="00000805000000000000" charset="0"/>
                    <a:cs typeface="Novecento wide Bold" panose="00000805000000000000" charset="0"/>
                  </a:rPr>
                  <a:t>PROPOSITIONS</a:t>
                </a:r>
                <a:endParaRPr lang="en-US" altLang="zh-CN" sz="3200" b="1" dirty="0">
                  <a:solidFill>
                    <a:schemeClr val="bg1"/>
                  </a:solidFill>
                  <a:latin typeface="Novecento wide Bold" panose="00000805000000000000" charset="0"/>
                  <a:cs typeface="Novecento wide Bold" panose="00000805000000000000" charset="0"/>
                </a:endParaRPr>
              </a:p>
            </p:txBody>
          </p:sp>
        </p:grpSp>
        <p:grpSp>
          <p:nvGrpSpPr>
            <p:cNvPr id="26" name="组合 25">
              <a:extLst>
                <a:ext uri="{FF2B5EF4-FFF2-40B4-BE49-F238E27FC236}">
                  <a16:creationId xmlns:a16="http://schemas.microsoft.com/office/drawing/2014/main" id="{0D1FD790-03F2-92CC-0B7E-0116294F3A68}"/>
                </a:ext>
              </a:extLst>
            </p:cNvPr>
            <p:cNvGrpSpPr/>
            <p:nvPr/>
          </p:nvGrpSpPr>
          <p:grpSpPr>
            <a:xfrm>
              <a:off x="238127" y="-54574"/>
              <a:ext cx="1357630" cy="338554"/>
              <a:chOff x="265430" y="-200660"/>
              <a:chExt cx="1357630" cy="338554"/>
            </a:xfrm>
          </p:grpSpPr>
          <p:sp>
            <p:nvSpPr>
              <p:cNvPr id="23" name="矩形 22">
                <a:extLst>
                  <a:ext uri="{FF2B5EF4-FFF2-40B4-BE49-F238E27FC236}">
                    <a16:creationId xmlns:a16="http://schemas.microsoft.com/office/drawing/2014/main" id="{3DAFB27B-F826-3F45-B11D-580E3E30EB66}"/>
                  </a:ext>
                </a:extLst>
              </p:cNvPr>
              <p:cNvSpPr/>
              <p:nvPr/>
            </p:nvSpPr>
            <p:spPr>
              <a:xfrm>
                <a:off x="265430" y="-14732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DF61953F-FE50-35A5-D2F0-05E4250F3E1A}"/>
                  </a:ext>
                </a:extLst>
              </p:cNvPr>
              <p:cNvSpPr txBox="1"/>
              <p:nvPr/>
            </p:nvSpPr>
            <p:spPr>
              <a:xfrm>
                <a:off x="363220" y="-200660"/>
                <a:ext cx="950901" cy="338554"/>
              </a:xfrm>
              <a:prstGeom prst="rect">
                <a:avLst/>
              </a:prstGeom>
              <a:noFill/>
            </p:spPr>
            <p:txBody>
              <a:bodyPr wrap="none" rtlCol="0">
                <a:spAutoFit/>
              </a:bodyPr>
              <a:lstStyle/>
              <a:p>
                <a:r>
                  <a:rPr lang="en-US" altLang="zh-CN" sz="1600" dirty="0">
                    <a:latin typeface="Novecento wide Medium" panose="00000605000000000000" charset="0"/>
                    <a:cs typeface="Novecento wide Medium" panose="00000605000000000000" charset="0"/>
                  </a:rPr>
                  <a:t>Section 2</a:t>
                </a:r>
              </a:p>
            </p:txBody>
          </p:sp>
        </p:grpSp>
      </p:grpSp>
      <p:graphicFrame>
        <p:nvGraphicFramePr>
          <p:cNvPr id="39" name="表格 38">
            <a:extLst>
              <a:ext uri="{FF2B5EF4-FFF2-40B4-BE49-F238E27FC236}">
                <a16:creationId xmlns:a16="http://schemas.microsoft.com/office/drawing/2014/main" id="{8A3E3421-7BC4-FE5E-BB15-452268D9DE7A}"/>
              </a:ext>
            </a:extLst>
          </p:cNvPr>
          <p:cNvGraphicFramePr>
            <a:graphicFrameLocks noGrp="1"/>
          </p:cNvGraphicFramePr>
          <p:nvPr>
            <p:extLst>
              <p:ext uri="{D42A27DB-BD31-4B8C-83A1-F6EECF244321}">
                <p14:modId xmlns:p14="http://schemas.microsoft.com/office/powerpoint/2010/main" val="3303947290"/>
              </p:ext>
            </p:extLst>
          </p:nvPr>
        </p:nvGraphicFramePr>
        <p:xfrm>
          <a:off x="8161578" y="1600199"/>
          <a:ext cx="3653234" cy="3657600"/>
        </p:xfrm>
        <a:graphic>
          <a:graphicData uri="http://schemas.openxmlformats.org/drawingml/2006/table">
            <a:tbl>
              <a:tblPr firstRow="1" bandRow="1">
                <a:tableStyleId>{5C22544A-7EE6-4342-B048-85BDC9FD1C3A}</a:tableStyleId>
              </a:tblPr>
              <a:tblGrid>
                <a:gridCol w="363506">
                  <a:extLst>
                    <a:ext uri="{9D8B030D-6E8A-4147-A177-3AD203B41FA5}">
                      <a16:colId xmlns:a16="http://schemas.microsoft.com/office/drawing/2014/main" val="3519586288"/>
                    </a:ext>
                  </a:extLst>
                </a:gridCol>
                <a:gridCol w="363506">
                  <a:extLst>
                    <a:ext uri="{9D8B030D-6E8A-4147-A177-3AD203B41FA5}">
                      <a16:colId xmlns:a16="http://schemas.microsoft.com/office/drawing/2014/main" val="4005851145"/>
                    </a:ext>
                  </a:extLst>
                </a:gridCol>
                <a:gridCol w="392211">
                  <a:extLst>
                    <a:ext uri="{9D8B030D-6E8A-4147-A177-3AD203B41FA5}">
                      <a16:colId xmlns:a16="http://schemas.microsoft.com/office/drawing/2014/main" val="1627572367"/>
                    </a:ext>
                  </a:extLst>
                </a:gridCol>
                <a:gridCol w="334801">
                  <a:extLst>
                    <a:ext uri="{9D8B030D-6E8A-4147-A177-3AD203B41FA5}">
                      <a16:colId xmlns:a16="http://schemas.microsoft.com/office/drawing/2014/main" val="3477580473"/>
                    </a:ext>
                  </a:extLst>
                </a:gridCol>
                <a:gridCol w="363506">
                  <a:extLst>
                    <a:ext uri="{9D8B030D-6E8A-4147-A177-3AD203B41FA5}">
                      <a16:colId xmlns:a16="http://schemas.microsoft.com/office/drawing/2014/main" val="3904360426"/>
                    </a:ext>
                  </a:extLst>
                </a:gridCol>
                <a:gridCol w="363506">
                  <a:extLst>
                    <a:ext uri="{9D8B030D-6E8A-4147-A177-3AD203B41FA5}">
                      <a16:colId xmlns:a16="http://schemas.microsoft.com/office/drawing/2014/main" val="276574927"/>
                    </a:ext>
                  </a:extLst>
                </a:gridCol>
                <a:gridCol w="381680">
                  <a:extLst>
                    <a:ext uri="{9D8B030D-6E8A-4147-A177-3AD203B41FA5}">
                      <a16:colId xmlns:a16="http://schemas.microsoft.com/office/drawing/2014/main" val="550765559"/>
                    </a:ext>
                  </a:extLst>
                </a:gridCol>
                <a:gridCol w="363506">
                  <a:extLst>
                    <a:ext uri="{9D8B030D-6E8A-4147-A177-3AD203B41FA5}">
                      <a16:colId xmlns:a16="http://schemas.microsoft.com/office/drawing/2014/main" val="4234548016"/>
                    </a:ext>
                  </a:extLst>
                </a:gridCol>
                <a:gridCol w="363506">
                  <a:extLst>
                    <a:ext uri="{9D8B030D-6E8A-4147-A177-3AD203B41FA5}">
                      <a16:colId xmlns:a16="http://schemas.microsoft.com/office/drawing/2014/main" val="1706457877"/>
                    </a:ext>
                  </a:extLst>
                </a:gridCol>
                <a:gridCol w="363506">
                  <a:extLst>
                    <a:ext uri="{9D8B030D-6E8A-4147-A177-3AD203B41FA5}">
                      <a16:colId xmlns:a16="http://schemas.microsoft.com/office/drawing/2014/main" val="4199299001"/>
                    </a:ext>
                  </a:extLst>
                </a:gridCol>
              </a:tblGrid>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72596459"/>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56693822"/>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15335498"/>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88466895"/>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54710339"/>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29460469"/>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081474"/>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96764501"/>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85894"/>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37324041"/>
                  </a:ext>
                </a:extLst>
              </a:tr>
            </a:tbl>
          </a:graphicData>
        </a:graphic>
      </p:graphicFrame>
      <p:sp>
        <p:nvSpPr>
          <p:cNvPr id="41" name="矩形 40">
            <a:extLst>
              <a:ext uri="{FF2B5EF4-FFF2-40B4-BE49-F238E27FC236}">
                <a16:creationId xmlns:a16="http://schemas.microsoft.com/office/drawing/2014/main" id="{3266315F-362B-3002-1BA1-F09E74FFCDEC}"/>
              </a:ext>
            </a:extLst>
          </p:cNvPr>
          <p:cNvSpPr/>
          <p:nvPr/>
        </p:nvSpPr>
        <p:spPr>
          <a:xfrm>
            <a:off x="11238232" y="622427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4" name="副标题 2">
            <a:extLst>
              <a:ext uri="{FF2B5EF4-FFF2-40B4-BE49-F238E27FC236}">
                <a16:creationId xmlns:a16="http://schemas.microsoft.com/office/drawing/2014/main" id="{9AB5CD52-BEAF-8746-B57F-DB92AAAC434A}"/>
              </a:ext>
            </a:extLst>
          </p:cNvPr>
          <p:cNvSpPr txBox="1">
            <a:spLocks/>
          </p:cNvSpPr>
          <p:nvPr/>
        </p:nvSpPr>
        <p:spPr>
          <a:xfrm>
            <a:off x="8548372" y="6131560"/>
            <a:ext cx="3266440" cy="260350"/>
          </a:xfrm>
          <a:prstGeom prst="rect">
            <a:avLst/>
          </a:prstGeom>
        </p:spPr>
        <p:txBody>
          <a:bodyPr vert="horz" lIns="91440" tIns="45720" rIns="91440" bIns="45720" rtlCol="0">
            <a:normAutofit fontScale="97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sz="1200">
                <a:latin typeface="Novecento wide Medium" panose="00000605000000000000" charset="0"/>
                <a:cs typeface="Novecento wide Medium" panose="00000605000000000000" charset="0"/>
              </a:rPr>
              <a:t>POWERED BY </a:t>
            </a:r>
            <a:r>
              <a:rPr lang="en-US" altLang="zh-CN" sz="1200">
                <a:latin typeface="Novecento wide Bold" panose="00000805000000000000" charset="0"/>
                <a:cs typeface="Novecento wide Bold" panose="00000805000000000000" charset="0"/>
              </a:rPr>
              <a:t>GROUP 11</a:t>
            </a:r>
            <a:endParaRPr lang="en-US" altLang="zh-CN" sz="1200" dirty="0">
              <a:latin typeface="Novecento wide Bold" panose="00000805000000000000" charset="0"/>
              <a:cs typeface="Novecento wide Bold" panose="00000805000000000000" charset="0"/>
            </a:endParaRPr>
          </a:p>
        </p:txBody>
      </p:sp>
      <p:sp>
        <p:nvSpPr>
          <p:cNvPr id="45" name="星形: 五角 44">
            <a:extLst>
              <a:ext uri="{FF2B5EF4-FFF2-40B4-BE49-F238E27FC236}">
                <a16:creationId xmlns:a16="http://schemas.microsoft.com/office/drawing/2014/main" id="{0F484513-297D-F06F-6C95-5B07DC94B036}"/>
              </a:ext>
            </a:extLst>
          </p:cNvPr>
          <p:cNvSpPr/>
          <p:nvPr/>
        </p:nvSpPr>
        <p:spPr>
          <a:xfrm>
            <a:off x="10996931" y="4468495"/>
            <a:ext cx="486726" cy="438150"/>
          </a:xfrm>
          <a:prstGeom prst="star5">
            <a:avLst/>
          </a:prstGeom>
          <a:solidFill>
            <a:srgbClr val="FFFF00"/>
          </a:solidFill>
          <a:ln>
            <a:solidFill>
              <a:schemeClr val="tx1"/>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CA"/>
          </a:p>
        </p:txBody>
      </p:sp>
      <p:sp>
        <p:nvSpPr>
          <p:cNvPr id="46" name="标题 1">
            <a:extLst>
              <a:ext uri="{FF2B5EF4-FFF2-40B4-BE49-F238E27FC236}">
                <a16:creationId xmlns:a16="http://schemas.microsoft.com/office/drawing/2014/main" id="{6CB78CD7-BF8D-AE67-81EB-DB0C51F4D876}"/>
              </a:ext>
            </a:extLst>
          </p:cNvPr>
          <p:cNvSpPr txBox="1">
            <a:spLocks/>
          </p:cNvSpPr>
          <p:nvPr/>
        </p:nvSpPr>
        <p:spPr>
          <a:xfrm>
            <a:off x="10441940" y="-1234"/>
            <a:ext cx="1750060" cy="94420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sz="2800" dirty="0">
                <a:latin typeface="Novecento wide Bold" panose="00000805000000000000" charset="0"/>
                <a:cs typeface="Novecento wide Bold" panose="00000805000000000000" charset="0"/>
              </a:rPr>
              <a:t>CISC 204</a:t>
            </a:r>
            <a:br>
              <a:rPr lang="en-US" altLang="zh-CN" sz="2800" dirty="0">
                <a:latin typeface="Novecento wide Medium" panose="00000605000000000000" charset="0"/>
                <a:cs typeface="Novecento wide Medium" panose="00000605000000000000" charset="0"/>
              </a:rPr>
            </a:br>
            <a:br>
              <a:rPr lang="en-US" altLang="zh-CN" sz="1000" dirty="0">
                <a:latin typeface="Novecento wide Medium" panose="00000605000000000000" charset="0"/>
                <a:cs typeface="Novecento wide Medium" panose="00000605000000000000" charset="0"/>
              </a:rPr>
            </a:br>
            <a:r>
              <a:rPr lang="en-US" altLang="zh-CN" sz="2000" dirty="0">
                <a:latin typeface="Novecento wide Medium" panose="00000605000000000000" charset="0"/>
                <a:cs typeface="Novecento wide Medium" panose="00000605000000000000" charset="0"/>
              </a:rPr>
              <a:t>Group Project</a:t>
            </a:r>
            <a:endParaRPr lang="en-US" altLang="zh-CN" sz="2000" dirty="0">
              <a:latin typeface="Novecento wide Bold" panose="00000805000000000000" charset="0"/>
              <a:cs typeface="Novecento wide Bold" panose="00000805000000000000" charset="0"/>
            </a:endParaRPr>
          </a:p>
        </p:txBody>
      </p:sp>
      <p:grpSp>
        <p:nvGrpSpPr>
          <p:cNvPr id="47" name="组合 46">
            <a:extLst>
              <a:ext uri="{FF2B5EF4-FFF2-40B4-BE49-F238E27FC236}">
                <a16:creationId xmlns:a16="http://schemas.microsoft.com/office/drawing/2014/main" id="{D93B6BDE-779A-A66C-CAF3-FE4045ECEBCE}"/>
              </a:ext>
            </a:extLst>
          </p:cNvPr>
          <p:cNvGrpSpPr/>
          <p:nvPr/>
        </p:nvGrpSpPr>
        <p:grpSpPr>
          <a:xfrm>
            <a:off x="10855007" y="1120456"/>
            <a:ext cx="923925" cy="85725"/>
            <a:chOff x="10609582" y="899795"/>
            <a:chExt cx="923925" cy="85725"/>
          </a:xfrm>
        </p:grpSpPr>
        <p:sp>
          <p:nvSpPr>
            <p:cNvPr id="48" name="椭圆 47">
              <a:extLst>
                <a:ext uri="{FF2B5EF4-FFF2-40B4-BE49-F238E27FC236}">
                  <a16:creationId xmlns:a16="http://schemas.microsoft.com/office/drawing/2014/main" id="{9668E290-9641-400D-E76A-3616A0C09BA7}"/>
                </a:ext>
              </a:extLst>
            </p:cNvPr>
            <p:cNvSpPr/>
            <p:nvPr/>
          </p:nvSpPr>
          <p:spPr>
            <a:xfrm>
              <a:off x="1060958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8B2E80DE-B813-1B2B-DD82-59EAB67F117A}"/>
                </a:ext>
              </a:extLst>
            </p:cNvPr>
            <p:cNvSpPr/>
            <p:nvPr/>
          </p:nvSpPr>
          <p:spPr>
            <a:xfrm>
              <a:off x="1081913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BF1DC703-5848-42BF-B498-42903212C77D}"/>
                </a:ext>
              </a:extLst>
            </p:cNvPr>
            <p:cNvSpPr/>
            <p:nvPr/>
          </p:nvSpPr>
          <p:spPr>
            <a:xfrm>
              <a:off x="11028682" y="899795"/>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BAF1495B-4BC5-86D3-F790-EA1DE0934449}"/>
                </a:ext>
              </a:extLst>
            </p:cNvPr>
            <p:cNvSpPr/>
            <p:nvPr/>
          </p:nvSpPr>
          <p:spPr>
            <a:xfrm>
              <a:off x="1123823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6ED2C920-469F-6E6D-8BF6-84106E7951B9}"/>
                </a:ext>
              </a:extLst>
            </p:cNvPr>
            <p:cNvSpPr/>
            <p:nvPr/>
          </p:nvSpPr>
          <p:spPr>
            <a:xfrm>
              <a:off x="1144778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53" name="直接连接符 52">
              <a:extLst>
                <a:ext uri="{FF2B5EF4-FFF2-40B4-BE49-F238E27FC236}">
                  <a16:creationId xmlns:a16="http://schemas.microsoft.com/office/drawing/2014/main" id="{F79B85B4-5B06-4D0C-60F9-534BD1B27902}"/>
                </a:ext>
              </a:extLst>
            </p:cNvPr>
            <p:cNvCxnSpPr>
              <a:stCxn id="49" idx="6"/>
              <a:endCxn id="50" idx="2"/>
            </p:cNvCxnSpPr>
            <p:nvPr/>
          </p:nvCxnSpPr>
          <p:spPr>
            <a:xfrm>
              <a:off x="10904857" y="942975"/>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grpSp>
      <p:sp>
        <p:nvSpPr>
          <p:cNvPr id="54" name="文本框 53">
            <a:extLst>
              <a:ext uri="{FF2B5EF4-FFF2-40B4-BE49-F238E27FC236}">
                <a16:creationId xmlns:a16="http://schemas.microsoft.com/office/drawing/2014/main" id="{503DE0C3-55E6-5FFF-AC9E-BE9D7D6DD9C2}"/>
              </a:ext>
            </a:extLst>
          </p:cNvPr>
          <p:cNvSpPr txBox="1"/>
          <p:nvPr/>
        </p:nvSpPr>
        <p:spPr>
          <a:xfrm>
            <a:off x="541806" y="612244"/>
            <a:ext cx="7610094" cy="6001643"/>
          </a:xfrm>
          <a:prstGeom prst="rect">
            <a:avLst/>
          </a:prstGeom>
          <a:noFill/>
        </p:spPr>
        <p:txBody>
          <a:bodyPr wrap="square" rtlCol="0">
            <a:spAutoFit/>
          </a:bodyPr>
          <a:lstStyle/>
          <a:p>
            <a:pPr rtl="0">
              <a:spcBef>
                <a:spcPts val="0"/>
              </a:spcBef>
              <a:spcAft>
                <a:spcPts val="0"/>
              </a:spcAft>
            </a:pPr>
            <a:endParaRPr lang="en-US" sz="2000" b="0" dirty="0">
              <a:effectLst/>
            </a:endParaRPr>
          </a:p>
          <a:p>
            <a:pPr rtl="0" fontAlgn="base">
              <a:spcBef>
                <a:spcPts val="0"/>
              </a:spcBef>
              <a:spcAft>
                <a:spcPts val="0"/>
              </a:spcAft>
              <a:buFont typeface="Arial" panose="020B0604020202020204" pitchFamily="34" charset="0"/>
              <a:buChar char="•"/>
            </a:pPr>
            <a:r>
              <a:rPr lang="en-US" sz="2000" b="0" i="0" u="none" strike="noStrike" dirty="0">
                <a:solidFill>
                  <a:srgbClr val="000000"/>
                </a:solidFill>
                <a:effectLst/>
              </a:rPr>
              <a:t> </a:t>
            </a:r>
            <a:r>
              <a:rPr lang="en-US" sz="2000" b="0" i="0" u="none" strike="noStrike" dirty="0" err="1">
                <a:solidFill>
                  <a:srgbClr val="000000"/>
                </a:solidFill>
                <a:effectLst/>
              </a:rPr>
              <a:t>X</a:t>
            </a:r>
            <a:r>
              <a:rPr lang="en-US" sz="2000" b="0" i="1" u="none" strike="noStrike" dirty="0" err="1">
                <a:solidFill>
                  <a:srgbClr val="000000"/>
                </a:solidFill>
                <a:effectLst/>
              </a:rPr>
              <a:t>ij</a:t>
            </a:r>
            <a:r>
              <a:rPr lang="en-US" sz="2000" b="0" i="0" u="none" strike="noStrike" dirty="0">
                <a:solidFill>
                  <a:srgbClr val="000000"/>
                </a:solidFill>
                <a:effectLst/>
              </a:rPr>
              <a:t>: The X is the position of the player and (</a:t>
            </a:r>
            <a:r>
              <a:rPr lang="en-US" sz="2000" b="0" i="0" u="none" strike="noStrike" dirty="0" err="1">
                <a:solidFill>
                  <a:srgbClr val="000000"/>
                </a:solidFill>
                <a:effectLst/>
              </a:rPr>
              <a:t>i</a:t>
            </a:r>
            <a:r>
              <a:rPr lang="en-US" sz="2000" b="0" i="0" u="none" strike="noStrike" dirty="0">
                <a:solidFill>
                  <a:srgbClr val="000000"/>
                </a:solidFill>
                <a:effectLst/>
              </a:rPr>
              <a:t>, j) is to use horizontal and vertical lines to confirm the location of the player. </a:t>
            </a:r>
            <a:endParaRPr lang="en-US" sz="2400" b="0" dirty="0">
              <a:effectLst/>
            </a:endParaRPr>
          </a:p>
          <a:p>
            <a:pPr rtl="0">
              <a:spcBef>
                <a:spcPts val="0"/>
              </a:spcBef>
              <a:spcAft>
                <a:spcPts val="0"/>
              </a:spcAft>
            </a:pPr>
            <a:endParaRPr lang="en-US" sz="2000" b="0" dirty="0">
              <a:effectLst/>
            </a:endParaRPr>
          </a:p>
          <a:p>
            <a:pPr rtl="0" fontAlgn="base">
              <a:spcBef>
                <a:spcPts val="0"/>
              </a:spcBef>
              <a:spcAft>
                <a:spcPts val="0"/>
              </a:spcAft>
              <a:buFont typeface="Arial" panose="020B0604020202020204" pitchFamily="34" charset="0"/>
              <a:buChar char="•"/>
            </a:pPr>
            <a:r>
              <a:rPr lang="en-US" sz="2000" b="0" i="0" u="none" strike="noStrike" dirty="0">
                <a:solidFill>
                  <a:srgbClr val="000000"/>
                </a:solidFill>
                <a:effectLst/>
              </a:rPr>
              <a:t> </a:t>
            </a:r>
            <a:r>
              <a:rPr lang="en-US" sz="2000" b="0" i="0" u="none" strike="noStrike" dirty="0" err="1">
                <a:solidFill>
                  <a:srgbClr val="000000"/>
                </a:solidFill>
                <a:effectLst/>
              </a:rPr>
              <a:t>T</a:t>
            </a:r>
            <a:r>
              <a:rPr lang="en-US" sz="2000" b="0" i="1" u="none" strike="noStrike" dirty="0" err="1">
                <a:solidFill>
                  <a:srgbClr val="000000"/>
                </a:solidFill>
                <a:effectLst/>
              </a:rPr>
              <a:t>ij</a:t>
            </a:r>
            <a:r>
              <a:rPr lang="en-US" sz="2000" b="0" i="0" u="none" strike="noStrike" dirty="0">
                <a:solidFill>
                  <a:srgbClr val="000000"/>
                </a:solidFill>
                <a:effectLst/>
              </a:rPr>
              <a:t>: T stands for treasure, This is true for the location of the treasure which has a T mark in it.</a:t>
            </a:r>
          </a:p>
          <a:p>
            <a:pPr rtl="0" fontAlgn="base">
              <a:spcBef>
                <a:spcPts val="0"/>
              </a:spcBef>
              <a:spcAft>
                <a:spcPts val="0"/>
              </a:spcAft>
              <a:buFont typeface="Arial" panose="020B0604020202020204" pitchFamily="34" charset="0"/>
              <a:buChar char="•"/>
            </a:pPr>
            <a:endParaRPr lang="en-US" sz="2000" b="0" dirty="0">
              <a:effectLst/>
            </a:endParaRPr>
          </a:p>
          <a:p>
            <a:pPr rtl="0" fontAlgn="base">
              <a:spcBef>
                <a:spcPts val="0"/>
              </a:spcBef>
              <a:spcAft>
                <a:spcPts val="0"/>
              </a:spcAft>
              <a:buFont typeface="Arial" panose="020B0604020202020204" pitchFamily="34" charset="0"/>
              <a:buChar char="•"/>
            </a:pPr>
            <a:r>
              <a:rPr lang="en-US" sz="2000" b="0" i="0" u="none" strike="noStrike" dirty="0">
                <a:solidFill>
                  <a:srgbClr val="000000"/>
                </a:solidFill>
                <a:effectLst/>
              </a:rPr>
              <a:t> </a:t>
            </a:r>
            <a:r>
              <a:rPr lang="en-US" sz="2000" b="0" i="0" u="none" strike="noStrike" dirty="0" err="1">
                <a:solidFill>
                  <a:srgbClr val="000000"/>
                </a:solidFill>
                <a:effectLst/>
              </a:rPr>
              <a:t>X</a:t>
            </a:r>
            <a:r>
              <a:rPr lang="en-US" sz="2000" b="0" i="1" u="none" strike="noStrike" dirty="0" err="1">
                <a:solidFill>
                  <a:srgbClr val="000000"/>
                </a:solidFill>
                <a:effectLst/>
              </a:rPr>
              <a:t>ij</a:t>
            </a:r>
            <a:r>
              <a:rPr lang="en-US" sz="2000" b="0" i="0" u="none" strike="noStrike" dirty="0">
                <a:solidFill>
                  <a:srgbClr val="000000"/>
                </a:solidFill>
                <a:effectLst/>
              </a:rPr>
              <a:t> = </a:t>
            </a:r>
            <a:r>
              <a:rPr lang="en-US" sz="2000" b="0" i="0" u="none" strike="noStrike" dirty="0" err="1">
                <a:solidFill>
                  <a:srgbClr val="000000"/>
                </a:solidFill>
                <a:effectLst/>
              </a:rPr>
              <a:t>T</a:t>
            </a:r>
            <a:r>
              <a:rPr lang="en-US" sz="2000" b="0" i="1" u="none" strike="noStrike" dirty="0" err="1">
                <a:solidFill>
                  <a:srgbClr val="000000"/>
                </a:solidFill>
                <a:effectLst/>
              </a:rPr>
              <a:t>ij</a:t>
            </a:r>
            <a:r>
              <a:rPr lang="en-US" sz="2000" b="0" i="0" u="none" strike="noStrike" dirty="0">
                <a:solidFill>
                  <a:srgbClr val="000000"/>
                </a:solidFill>
                <a:effectLst/>
              </a:rPr>
              <a:t>, where (</a:t>
            </a:r>
            <a:r>
              <a:rPr lang="en-US" sz="2000" b="0" i="0" u="none" strike="noStrike" dirty="0" err="1">
                <a:solidFill>
                  <a:srgbClr val="000000"/>
                </a:solidFill>
                <a:effectLst/>
              </a:rPr>
              <a:t>i</a:t>
            </a:r>
            <a:r>
              <a:rPr lang="en-US" sz="2000" b="0" i="0" u="none" strike="noStrike" dirty="0">
                <a:solidFill>
                  <a:srgbClr val="000000"/>
                </a:solidFill>
                <a:effectLst/>
              </a:rPr>
              <a:t>, j) is the same for both T and X position, This is the winning state which stands for X, the player, is on the location of T, the treasure.</a:t>
            </a:r>
          </a:p>
          <a:p>
            <a:pPr rtl="0" fontAlgn="base">
              <a:spcBef>
                <a:spcPts val="0"/>
              </a:spcBef>
              <a:spcAft>
                <a:spcPts val="0"/>
              </a:spcAft>
            </a:pPr>
            <a:endParaRPr lang="en-US" sz="2400" b="0" dirty="0">
              <a:effectLst/>
            </a:endParaRPr>
          </a:p>
          <a:p>
            <a:pPr rtl="0" fontAlgn="base">
              <a:spcBef>
                <a:spcPts val="0"/>
              </a:spcBef>
              <a:spcAft>
                <a:spcPts val="0"/>
              </a:spcAft>
              <a:buFont typeface="Arial" panose="020B0604020202020204" pitchFamily="34" charset="0"/>
              <a:buChar char="•"/>
            </a:pPr>
            <a:r>
              <a:rPr lang="en-US" sz="2400" b="0" i="0" u="none" strike="noStrike" dirty="0">
                <a:solidFill>
                  <a:srgbClr val="000000"/>
                </a:solidFill>
                <a:effectLst/>
              </a:rPr>
              <a:t> </a:t>
            </a:r>
            <a:r>
              <a:rPr lang="en-US" sz="2000" b="0" i="0" u="none" strike="noStrike" dirty="0">
                <a:solidFill>
                  <a:srgbClr val="000000"/>
                </a:solidFill>
                <a:effectLst/>
              </a:rPr>
              <a:t>M</a:t>
            </a:r>
            <a:r>
              <a:rPr lang="en-US" sz="2000" b="0" i="1" u="none" strike="noStrike" dirty="0">
                <a:solidFill>
                  <a:srgbClr val="000000"/>
                </a:solidFill>
                <a:effectLst/>
              </a:rPr>
              <a:t>i</a:t>
            </a:r>
            <a:r>
              <a:rPr lang="en-US" sz="2000" b="0" i="0" u="none" strike="noStrike" dirty="0">
                <a:solidFill>
                  <a:srgbClr val="000000"/>
                </a:solidFill>
                <a:effectLst/>
              </a:rPr>
              <a:t>: There is a random marsh on the row region of the location, The player can not step over it, the player has to pass by the marsh. </a:t>
            </a:r>
          </a:p>
          <a:p>
            <a:pPr rtl="0" fontAlgn="base">
              <a:spcBef>
                <a:spcPts val="0"/>
              </a:spcBef>
              <a:spcAft>
                <a:spcPts val="0"/>
              </a:spcAft>
              <a:buFont typeface="Arial" panose="020B0604020202020204" pitchFamily="34" charset="0"/>
              <a:buChar char="•"/>
            </a:pPr>
            <a:endParaRPr lang="en-US" sz="2400" b="0" dirty="0">
              <a:effectLst/>
            </a:endParaRPr>
          </a:p>
          <a:p>
            <a:pPr rtl="0" fontAlgn="base">
              <a:spcBef>
                <a:spcPts val="0"/>
              </a:spcBef>
              <a:spcAft>
                <a:spcPts val="0"/>
              </a:spcAft>
              <a:buFont typeface="Arial" panose="020B0604020202020204" pitchFamily="34" charset="0"/>
              <a:buChar char="•"/>
            </a:pPr>
            <a:r>
              <a:rPr lang="en-US" sz="2400" b="0" i="0" u="none" strike="noStrike" dirty="0">
                <a:solidFill>
                  <a:srgbClr val="000000"/>
                </a:solidFill>
                <a:effectLst/>
              </a:rPr>
              <a:t> </a:t>
            </a:r>
            <a:r>
              <a:rPr lang="en-US" sz="2000" b="0" i="0" u="none" strike="noStrike" dirty="0" err="1">
                <a:solidFill>
                  <a:srgbClr val="000000"/>
                </a:solidFill>
                <a:effectLst/>
              </a:rPr>
              <a:t>M</a:t>
            </a:r>
            <a:r>
              <a:rPr lang="en-US" sz="2000" b="0" i="1" u="none" strike="noStrike" dirty="0" err="1">
                <a:solidFill>
                  <a:srgbClr val="000000"/>
                </a:solidFill>
                <a:effectLst/>
              </a:rPr>
              <a:t>j</a:t>
            </a:r>
            <a:r>
              <a:rPr lang="en-US" sz="2000" b="0" i="0" u="none" strike="noStrike" dirty="0">
                <a:solidFill>
                  <a:srgbClr val="000000"/>
                </a:solidFill>
                <a:effectLst/>
              </a:rPr>
              <a:t>: There is a random marsh on the column region of the location. </a:t>
            </a:r>
            <a:endParaRPr lang="en-US" sz="2400" b="0" dirty="0">
              <a:effectLst/>
            </a:endParaRPr>
          </a:p>
          <a:p>
            <a:pPr rtl="0">
              <a:spcBef>
                <a:spcPts val="0"/>
              </a:spcBef>
              <a:spcAft>
                <a:spcPts val="0"/>
              </a:spcAft>
            </a:pPr>
            <a:endParaRPr lang="en-US" sz="2400" b="0" dirty="0">
              <a:effectLst/>
            </a:endParaRPr>
          </a:p>
          <a:p>
            <a:pPr rtl="0" fontAlgn="base">
              <a:spcBef>
                <a:spcPts val="0"/>
              </a:spcBef>
              <a:spcAft>
                <a:spcPts val="0"/>
              </a:spcAft>
              <a:buFont typeface="Arial" panose="020B0604020202020204" pitchFamily="34" charset="0"/>
              <a:buChar char="•"/>
            </a:pPr>
            <a:r>
              <a:rPr lang="en-US" sz="2400" b="0" i="0" u="none" strike="noStrike" dirty="0">
                <a:solidFill>
                  <a:srgbClr val="000000"/>
                </a:solidFill>
                <a:effectLst/>
              </a:rPr>
              <a:t> </a:t>
            </a:r>
            <a:r>
              <a:rPr lang="en-US" sz="2000" b="0" i="0" u="none" strike="noStrike" dirty="0" err="1">
                <a:solidFill>
                  <a:srgbClr val="000000"/>
                </a:solidFill>
                <a:effectLst/>
              </a:rPr>
              <a:t>B</a:t>
            </a:r>
            <a:r>
              <a:rPr lang="en-US" sz="2000" b="0" i="1" u="none" strike="noStrike" dirty="0" err="1">
                <a:solidFill>
                  <a:srgbClr val="000000"/>
                </a:solidFill>
                <a:effectLst/>
              </a:rPr>
              <a:t>ij</a:t>
            </a:r>
            <a:r>
              <a:rPr lang="en-US" sz="2000" b="0" i="0" u="none" strike="noStrike" dirty="0">
                <a:solidFill>
                  <a:srgbClr val="000000"/>
                </a:solidFill>
                <a:effectLst/>
              </a:rPr>
              <a:t>: There is a separate single location of the bomb, if the player steps on it, the game is over. </a:t>
            </a:r>
            <a:endParaRPr lang="en-US" sz="2400" b="0" dirty="0">
              <a:effectLst/>
            </a:endParaRPr>
          </a:p>
        </p:txBody>
      </p:sp>
      <p:sp>
        <p:nvSpPr>
          <p:cNvPr id="55" name="笑脸 54">
            <a:extLst>
              <a:ext uri="{FF2B5EF4-FFF2-40B4-BE49-F238E27FC236}">
                <a16:creationId xmlns:a16="http://schemas.microsoft.com/office/drawing/2014/main" id="{338F4B08-FA77-2190-D535-C48F2077D0E9}"/>
              </a:ext>
            </a:extLst>
          </p:cNvPr>
          <p:cNvSpPr/>
          <p:nvPr/>
        </p:nvSpPr>
        <p:spPr>
          <a:xfrm>
            <a:off x="8177935" y="1628774"/>
            <a:ext cx="330669" cy="299404"/>
          </a:xfrm>
          <a:prstGeom prst="smileyFace">
            <a:avLst/>
          </a:prstGeom>
          <a:solidFill>
            <a:srgbClr val="FFE6CD"/>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9" name="Audio 18">
            <a:hlinkClick r:id="" action="ppaction://media"/>
            <a:extLst>
              <a:ext uri="{FF2B5EF4-FFF2-40B4-BE49-F238E27FC236}">
                <a16:creationId xmlns:a16="http://schemas.microsoft.com/office/drawing/2014/main" id="{5BA879F1-B078-8C50-9B99-27BAADFDB33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03299854"/>
      </p:ext>
    </p:extLst>
  </p:cSld>
  <p:clrMapOvr>
    <a:masterClrMapping/>
  </p:clrMapOvr>
  <mc:AlternateContent xmlns:mc="http://schemas.openxmlformats.org/markup-compatibility/2006">
    <mc:Choice xmlns:p159="http://schemas.microsoft.com/office/powerpoint/2015/09/main" Requires="p159">
      <p:transition spd="slow" advTm="134898">
        <p159:morph option="byObject"/>
      </p:transition>
    </mc:Choice>
    <mc:Fallback>
      <p:transition spd="slow" advTm="1348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a:stretch>
        </a:blipFill>
        <a:effectLst/>
      </p:bgPr>
    </p:bg>
    <p:spTree>
      <p:nvGrpSpPr>
        <p:cNvPr id="1" name=""/>
        <p:cNvGrpSpPr/>
        <p:nvPr/>
      </p:nvGrpSpPr>
      <p:grpSpPr>
        <a:xfrm>
          <a:off x="0" y="0"/>
          <a:ext cx="0" cy="0"/>
          <a:chOff x="0" y="0"/>
          <a:chExt cx="0" cy="0"/>
        </a:xfrm>
      </p:grpSpPr>
      <p:grpSp>
        <p:nvGrpSpPr>
          <p:cNvPr id="34" name="组合 33">
            <a:extLst>
              <a:ext uri="{FF2B5EF4-FFF2-40B4-BE49-F238E27FC236}">
                <a16:creationId xmlns:a16="http://schemas.microsoft.com/office/drawing/2014/main" id="{DCC0ACF5-8802-641B-685A-0B22D3C677F1}"/>
              </a:ext>
            </a:extLst>
          </p:cNvPr>
          <p:cNvGrpSpPr/>
          <p:nvPr/>
        </p:nvGrpSpPr>
        <p:grpSpPr>
          <a:xfrm>
            <a:off x="0" y="-119063"/>
            <a:ext cx="4157996" cy="7096125"/>
            <a:chOff x="0" y="-119063"/>
            <a:chExt cx="4157996" cy="7096125"/>
          </a:xfrm>
        </p:grpSpPr>
        <p:sp>
          <p:nvSpPr>
            <p:cNvPr id="36" name="矩形 35">
              <a:extLst>
                <a:ext uri="{FF2B5EF4-FFF2-40B4-BE49-F238E27FC236}">
                  <a16:creationId xmlns:a16="http://schemas.microsoft.com/office/drawing/2014/main" id="{6FFEA2FA-FCC9-8390-4A4B-CA021393FF95}"/>
                </a:ext>
              </a:extLst>
            </p:cNvPr>
            <p:cNvSpPr/>
            <p:nvPr/>
          </p:nvSpPr>
          <p:spPr>
            <a:xfrm>
              <a:off x="2" y="6223635"/>
              <a:ext cx="227659" cy="76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38" name="直接连接符 37">
              <a:extLst>
                <a:ext uri="{FF2B5EF4-FFF2-40B4-BE49-F238E27FC236}">
                  <a16:creationId xmlns:a16="http://schemas.microsoft.com/office/drawing/2014/main" id="{F7AC1392-32F7-2DED-2066-AB488C454CE6}"/>
                </a:ext>
              </a:extLst>
            </p:cNvPr>
            <p:cNvCxnSpPr/>
            <p:nvPr/>
          </p:nvCxnSpPr>
          <p:spPr>
            <a:xfrm flipH="1">
              <a:off x="228449" y="-119063"/>
              <a:ext cx="8890" cy="709612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矩形 38">
              <a:extLst>
                <a:ext uri="{FF2B5EF4-FFF2-40B4-BE49-F238E27FC236}">
                  <a16:creationId xmlns:a16="http://schemas.microsoft.com/office/drawing/2014/main" id="{C8B2A620-1E51-8716-B69A-0B3D795803AF}"/>
                </a:ext>
              </a:extLst>
            </p:cNvPr>
            <p:cNvSpPr/>
            <p:nvPr/>
          </p:nvSpPr>
          <p:spPr>
            <a:xfrm>
              <a:off x="78047" y="1585594"/>
              <a:ext cx="319405" cy="1701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a:extLst>
                <a:ext uri="{FF2B5EF4-FFF2-40B4-BE49-F238E27FC236}">
                  <a16:creationId xmlns:a16="http://schemas.microsoft.com/office/drawing/2014/main" id="{9B22C8BC-419E-4F26-4DDA-A7075CCC42CD}"/>
                </a:ext>
              </a:extLst>
            </p:cNvPr>
            <p:cNvGrpSpPr/>
            <p:nvPr/>
          </p:nvGrpSpPr>
          <p:grpSpPr>
            <a:xfrm>
              <a:off x="0" y="114018"/>
              <a:ext cx="4157996" cy="660326"/>
              <a:chOff x="275335" y="572809"/>
              <a:chExt cx="4157996" cy="660326"/>
            </a:xfrm>
          </p:grpSpPr>
          <p:sp>
            <p:nvSpPr>
              <p:cNvPr id="47" name="矩形 46">
                <a:extLst>
                  <a:ext uri="{FF2B5EF4-FFF2-40B4-BE49-F238E27FC236}">
                    <a16:creationId xmlns:a16="http://schemas.microsoft.com/office/drawing/2014/main" id="{00AAE4FD-FD41-570E-AAC0-F8386E4C3408}"/>
                  </a:ext>
                </a:extLst>
              </p:cNvPr>
              <p:cNvSpPr/>
              <p:nvPr/>
            </p:nvSpPr>
            <p:spPr>
              <a:xfrm>
                <a:off x="275335" y="572809"/>
                <a:ext cx="4157996" cy="64889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8" name="文本框 47">
                <a:extLst>
                  <a:ext uri="{FF2B5EF4-FFF2-40B4-BE49-F238E27FC236}">
                    <a16:creationId xmlns:a16="http://schemas.microsoft.com/office/drawing/2014/main" id="{E2D26EBE-5CDA-2FEB-4D0D-2D22958095AF}"/>
                  </a:ext>
                </a:extLst>
              </p:cNvPr>
              <p:cNvSpPr txBox="1"/>
              <p:nvPr/>
            </p:nvSpPr>
            <p:spPr>
              <a:xfrm>
                <a:off x="275335" y="584239"/>
                <a:ext cx="4157996" cy="648896"/>
              </a:xfrm>
              <a:prstGeom prst="rect">
                <a:avLst/>
              </a:prstGeom>
              <a:noFill/>
            </p:spPr>
            <p:txBody>
              <a:bodyPr wrap="square" lIns="46990" tIns="46990" rIns="46990" bIns="46990" rtlCol="0" anchor="ctr" anchorCtr="0">
                <a:spAutoFit/>
              </a:bodyPr>
              <a:lstStyle/>
              <a:p>
                <a:pPr algn="ctr"/>
                <a:r>
                  <a:rPr lang="en-US" altLang="zh-CN" sz="3600" b="1" dirty="0">
                    <a:solidFill>
                      <a:schemeClr val="bg1"/>
                    </a:solidFill>
                    <a:latin typeface="Novecento wide Bold" panose="00000805000000000000" charset="0"/>
                    <a:cs typeface="Novecento wide Bold" panose="00000805000000000000" charset="0"/>
                  </a:rPr>
                  <a:t>CONSTRAINTS</a:t>
                </a:r>
                <a:endParaRPr lang="en-US" altLang="zh-CN" sz="3200" b="1" dirty="0">
                  <a:solidFill>
                    <a:schemeClr val="bg1"/>
                  </a:solidFill>
                  <a:latin typeface="Novecento wide Bold" panose="00000805000000000000" charset="0"/>
                  <a:cs typeface="Novecento wide Bold" panose="00000805000000000000" charset="0"/>
                </a:endParaRPr>
              </a:p>
            </p:txBody>
          </p:sp>
        </p:grpSp>
        <p:grpSp>
          <p:nvGrpSpPr>
            <p:cNvPr id="44" name="组合 43">
              <a:extLst>
                <a:ext uri="{FF2B5EF4-FFF2-40B4-BE49-F238E27FC236}">
                  <a16:creationId xmlns:a16="http://schemas.microsoft.com/office/drawing/2014/main" id="{D36BA2AE-E940-3C25-6EC2-065B8A447BF7}"/>
                </a:ext>
              </a:extLst>
            </p:cNvPr>
            <p:cNvGrpSpPr/>
            <p:nvPr/>
          </p:nvGrpSpPr>
          <p:grpSpPr>
            <a:xfrm>
              <a:off x="238127" y="-54574"/>
              <a:ext cx="1357630" cy="338554"/>
              <a:chOff x="265430" y="-200660"/>
              <a:chExt cx="1357630" cy="338554"/>
            </a:xfrm>
          </p:grpSpPr>
          <p:sp>
            <p:nvSpPr>
              <p:cNvPr id="45" name="矩形 44">
                <a:extLst>
                  <a:ext uri="{FF2B5EF4-FFF2-40B4-BE49-F238E27FC236}">
                    <a16:creationId xmlns:a16="http://schemas.microsoft.com/office/drawing/2014/main" id="{21DDD177-6A80-32BA-9251-D6A0E5CBA7A3}"/>
                  </a:ext>
                </a:extLst>
              </p:cNvPr>
              <p:cNvSpPr/>
              <p:nvPr/>
            </p:nvSpPr>
            <p:spPr>
              <a:xfrm>
                <a:off x="265430" y="-147320"/>
                <a:ext cx="1357630" cy="272415"/>
              </a:xfrm>
              <a:prstGeom prst="rect">
                <a:avLst/>
              </a:prstGeom>
              <a:solidFill>
                <a:schemeClr val="bg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a:extLst>
                  <a:ext uri="{FF2B5EF4-FFF2-40B4-BE49-F238E27FC236}">
                    <a16:creationId xmlns:a16="http://schemas.microsoft.com/office/drawing/2014/main" id="{9F2B4616-7CDC-E9EA-165B-E5525B8F8AF1}"/>
                  </a:ext>
                </a:extLst>
              </p:cNvPr>
              <p:cNvSpPr txBox="1"/>
              <p:nvPr/>
            </p:nvSpPr>
            <p:spPr>
              <a:xfrm>
                <a:off x="363220" y="-200660"/>
                <a:ext cx="950901" cy="338554"/>
              </a:xfrm>
              <a:prstGeom prst="rect">
                <a:avLst/>
              </a:prstGeom>
              <a:noFill/>
            </p:spPr>
            <p:txBody>
              <a:bodyPr wrap="none" rtlCol="0">
                <a:spAutoFit/>
              </a:bodyPr>
              <a:lstStyle/>
              <a:p>
                <a:r>
                  <a:rPr lang="en-US" altLang="zh-CN" sz="1600" dirty="0">
                    <a:latin typeface="Novecento wide Medium" panose="00000605000000000000" charset="0"/>
                    <a:cs typeface="Novecento wide Medium" panose="00000605000000000000" charset="0"/>
                  </a:rPr>
                  <a:t>Section 3</a:t>
                </a:r>
              </a:p>
            </p:txBody>
          </p:sp>
        </p:grpSp>
      </p:grpSp>
      <p:graphicFrame>
        <p:nvGraphicFramePr>
          <p:cNvPr id="62" name="表格 61">
            <a:extLst>
              <a:ext uri="{FF2B5EF4-FFF2-40B4-BE49-F238E27FC236}">
                <a16:creationId xmlns:a16="http://schemas.microsoft.com/office/drawing/2014/main" id="{5EDFB70E-7E95-2844-7B34-C2E47CDB5619}"/>
              </a:ext>
            </a:extLst>
          </p:cNvPr>
          <p:cNvGraphicFramePr>
            <a:graphicFrameLocks noGrp="1"/>
          </p:cNvGraphicFramePr>
          <p:nvPr>
            <p:extLst>
              <p:ext uri="{D42A27DB-BD31-4B8C-83A1-F6EECF244321}">
                <p14:modId xmlns:p14="http://schemas.microsoft.com/office/powerpoint/2010/main" val="2100377563"/>
              </p:ext>
            </p:extLst>
          </p:nvPr>
        </p:nvGraphicFramePr>
        <p:xfrm>
          <a:off x="8161578" y="1600199"/>
          <a:ext cx="3653234" cy="3657600"/>
        </p:xfrm>
        <a:graphic>
          <a:graphicData uri="http://schemas.openxmlformats.org/drawingml/2006/table">
            <a:tbl>
              <a:tblPr firstRow="1" bandRow="1">
                <a:tableStyleId>{5C22544A-7EE6-4342-B048-85BDC9FD1C3A}</a:tableStyleId>
              </a:tblPr>
              <a:tblGrid>
                <a:gridCol w="363506">
                  <a:extLst>
                    <a:ext uri="{9D8B030D-6E8A-4147-A177-3AD203B41FA5}">
                      <a16:colId xmlns:a16="http://schemas.microsoft.com/office/drawing/2014/main" val="3519586288"/>
                    </a:ext>
                  </a:extLst>
                </a:gridCol>
                <a:gridCol w="363506">
                  <a:extLst>
                    <a:ext uri="{9D8B030D-6E8A-4147-A177-3AD203B41FA5}">
                      <a16:colId xmlns:a16="http://schemas.microsoft.com/office/drawing/2014/main" val="4005851145"/>
                    </a:ext>
                  </a:extLst>
                </a:gridCol>
                <a:gridCol w="392211">
                  <a:extLst>
                    <a:ext uri="{9D8B030D-6E8A-4147-A177-3AD203B41FA5}">
                      <a16:colId xmlns:a16="http://schemas.microsoft.com/office/drawing/2014/main" val="1627572367"/>
                    </a:ext>
                  </a:extLst>
                </a:gridCol>
                <a:gridCol w="334801">
                  <a:extLst>
                    <a:ext uri="{9D8B030D-6E8A-4147-A177-3AD203B41FA5}">
                      <a16:colId xmlns:a16="http://schemas.microsoft.com/office/drawing/2014/main" val="3477580473"/>
                    </a:ext>
                  </a:extLst>
                </a:gridCol>
                <a:gridCol w="363506">
                  <a:extLst>
                    <a:ext uri="{9D8B030D-6E8A-4147-A177-3AD203B41FA5}">
                      <a16:colId xmlns:a16="http://schemas.microsoft.com/office/drawing/2014/main" val="3904360426"/>
                    </a:ext>
                  </a:extLst>
                </a:gridCol>
                <a:gridCol w="363506">
                  <a:extLst>
                    <a:ext uri="{9D8B030D-6E8A-4147-A177-3AD203B41FA5}">
                      <a16:colId xmlns:a16="http://schemas.microsoft.com/office/drawing/2014/main" val="276574927"/>
                    </a:ext>
                  </a:extLst>
                </a:gridCol>
                <a:gridCol w="381680">
                  <a:extLst>
                    <a:ext uri="{9D8B030D-6E8A-4147-A177-3AD203B41FA5}">
                      <a16:colId xmlns:a16="http://schemas.microsoft.com/office/drawing/2014/main" val="550765559"/>
                    </a:ext>
                  </a:extLst>
                </a:gridCol>
                <a:gridCol w="363506">
                  <a:extLst>
                    <a:ext uri="{9D8B030D-6E8A-4147-A177-3AD203B41FA5}">
                      <a16:colId xmlns:a16="http://schemas.microsoft.com/office/drawing/2014/main" val="4234548016"/>
                    </a:ext>
                  </a:extLst>
                </a:gridCol>
                <a:gridCol w="363506">
                  <a:extLst>
                    <a:ext uri="{9D8B030D-6E8A-4147-A177-3AD203B41FA5}">
                      <a16:colId xmlns:a16="http://schemas.microsoft.com/office/drawing/2014/main" val="1706457877"/>
                    </a:ext>
                  </a:extLst>
                </a:gridCol>
                <a:gridCol w="363506">
                  <a:extLst>
                    <a:ext uri="{9D8B030D-6E8A-4147-A177-3AD203B41FA5}">
                      <a16:colId xmlns:a16="http://schemas.microsoft.com/office/drawing/2014/main" val="4199299001"/>
                    </a:ext>
                  </a:extLst>
                </a:gridCol>
              </a:tblGrid>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72596459"/>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56693822"/>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15335498"/>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88466895"/>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54710339"/>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29460469"/>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081474"/>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96764501"/>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75000"/>
                      </a:schemeClr>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85894"/>
                  </a:ext>
                </a:extLst>
              </a:tr>
              <a:tr h="357188">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37324041"/>
                  </a:ext>
                </a:extLst>
              </a:tr>
            </a:tbl>
          </a:graphicData>
        </a:graphic>
      </p:graphicFrame>
      <p:sp>
        <p:nvSpPr>
          <p:cNvPr id="63" name="矩形 62">
            <a:extLst>
              <a:ext uri="{FF2B5EF4-FFF2-40B4-BE49-F238E27FC236}">
                <a16:creationId xmlns:a16="http://schemas.microsoft.com/office/drawing/2014/main" id="{35ACEA85-59DD-C035-E72C-C9AE6C82223D}"/>
              </a:ext>
            </a:extLst>
          </p:cNvPr>
          <p:cNvSpPr/>
          <p:nvPr/>
        </p:nvSpPr>
        <p:spPr>
          <a:xfrm>
            <a:off x="11238232" y="622427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4" name="副标题 2">
            <a:extLst>
              <a:ext uri="{FF2B5EF4-FFF2-40B4-BE49-F238E27FC236}">
                <a16:creationId xmlns:a16="http://schemas.microsoft.com/office/drawing/2014/main" id="{E3CCA9BF-A331-25CB-DD8E-2D27DB258821}"/>
              </a:ext>
            </a:extLst>
          </p:cNvPr>
          <p:cNvSpPr txBox="1">
            <a:spLocks/>
          </p:cNvSpPr>
          <p:nvPr/>
        </p:nvSpPr>
        <p:spPr>
          <a:xfrm>
            <a:off x="8548372" y="6131560"/>
            <a:ext cx="3266440" cy="260350"/>
          </a:xfrm>
          <a:prstGeom prst="rect">
            <a:avLst/>
          </a:prstGeom>
        </p:spPr>
        <p:txBody>
          <a:bodyPr vert="horz" lIns="91440" tIns="45720" rIns="91440" bIns="45720" rtlCol="0">
            <a:normAutofit fontScale="97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sz="1200">
                <a:latin typeface="Novecento wide Medium" panose="00000605000000000000" charset="0"/>
                <a:cs typeface="Novecento wide Medium" panose="00000605000000000000" charset="0"/>
              </a:rPr>
              <a:t>POWERED BY </a:t>
            </a:r>
            <a:r>
              <a:rPr lang="en-US" altLang="zh-CN" sz="1200">
                <a:latin typeface="Novecento wide Bold" panose="00000805000000000000" charset="0"/>
                <a:cs typeface="Novecento wide Bold" panose="00000805000000000000" charset="0"/>
              </a:rPr>
              <a:t>GROUP 11</a:t>
            </a:r>
            <a:endParaRPr lang="en-US" altLang="zh-CN" sz="1200" dirty="0">
              <a:latin typeface="Novecento wide Bold" panose="00000805000000000000" charset="0"/>
              <a:cs typeface="Novecento wide Bold" panose="00000805000000000000" charset="0"/>
            </a:endParaRPr>
          </a:p>
        </p:txBody>
      </p:sp>
      <p:sp>
        <p:nvSpPr>
          <p:cNvPr id="65" name="星形: 五角 64">
            <a:extLst>
              <a:ext uri="{FF2B5EF4-FFF2-40B4-BE49-F238E27FC236}">
                <a16:creationId xmlns:a16="http://schemas.microsoft.com/office/drawing/2014/main" id="{55A4987C-0802-D9A7-C487-FAB06B234EE0}"/>
              </a:ext>
            </a:extLst>
          </p:cNvPr>
          <p:cNvSpPr/>
          <p:nvPr/>
        </p:nvSpPr>
        <p:spPr>
          <a:xfrm>
            <a:off x="10996931" y="4468495"/>
            <a:ext cx="486726" cy="438150"/>
          </a:xfrm>
          <a:prstGeom prst="star5">
            <a:avLst/>
          </a:prstGeom>
          <a:solidFill>
            <a:srgbClr val="FFFF00"/>
          </a:solidFill>
          <a:ln>
            <a:solidFill>
              <a:schemeClr val="tx1"/>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CA"/>
          </a:p>
        </p:txBody>
      </p:sp>
      <p:sp>
        <p:nvSpPr>
          <p:cNvPr id="66" name="标题 1">
            <a:extLst>
              <a:ext uri="{FF2B5EF4-FFF2-40B4-BE49-F238E27FC236}">
                <a16:creationId xmlns:a16="http://schemas.microsoft.com/office/drawing/2014/main" id="{22A05C0B-183A-A025-71BE-980A995ACC19}"/>
              </a:ext>
            </a:extLst>
          </p:cNvPr>
          <p:cNvSpPr txBox="1">
            <a:spLocks/>
          </p:cNvSpPr>
          <p:nvPr/>
        </p:nvSpPr>
        <p:spPr>
          <a:xfrm>
            <a:off x="10441940" y="-1234"/>
            <a:ext cx="1750060" cy="94420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sz="2800" dirty="0">
                <a:latin typeface="Novecento wide Bold" panose="00000805000000000000" charset="0"/>
                <a:cs typeface="Novecento wide Bold" panose="00000805000000000000" charset="0"/>
              </a:rPr>
              <a:t>CISC 204</a:t>
            </a:r>
            <a:br>
              <a:rPr lang="en-US" altLang="zh-CN" sz="2800" dirty="0">
                <a:latin typeface="Novecento wide Medium" panose="00000605000000000000" charset="0"/>
                <a:cs typeface="Novecento wide Medium" panose="00000605000000000000" charset="0"/>
              </a:rPr>
            </a:br>
            <a:br>
              <a:rPr lang="en-US" altLang="zh-CN" sz="1000" dirty="0">
                <a:latin typeface="Novecento wide Medium" panose="00000605000000000000" charset="0"/>
                <a:cs typeface="Novecento wide Medium" panose="00000605000000000000" charset="0"/>
              </a:rPr>
            </a:br>
            <a:r>
              <a:rPr lang="en-US" altLang="zh-CN" sz="2000" dirty="0">
                <a:latin typeface="Novecento wide Medium" panose="00000605000000000000" charset="0"/>
                <a:cs typeface="Novecento wide Medium" panose="00000605000000000000" charset="0"/>
              </a:rPr>
              <a:t>Group Project</a:t>
            </a:r>
            <a:endParaRPr lang="en-US" altLang="zh-CN" sz="2000" dirty="0">
              <a:latin typeface="Novecento wide Bold" panose="00000805000000000000" charset="0"/>
              <a:cs typeface="Novecento wide Bold" panose="00000805000000000000" charset="0"/>
            </a:endParaRPr>
          </a:p>
        </p:txBody>
      </p:sp>
      <p:grpSp>
        <p:nvGrpSpPr>
          <p:cNvPr id="67" name="组合 66">
            <a:extLst>
              <a:ext uri="{FF2B5EF4-FFF2-40B4-BE49-F238E27FC236}">
                <a16:creationId xmlns:a16="http://schemas.microsoft.com/office/drawing/2014/main" id="{91843A8E-5143-0DE5-45F3-87778164027F}"/>
              </a:ext>
            </a:extLst>
          </p:cNvPr>
          <p:cNvGrpSpPr/>
          <p:nvPr/>
        </p:nvGrpSpPr>
        <p:grpSpPr>
          <a:xfrm>
            <a:off x="10855007" y="1120456"/>
            <a:ext cx="923925" cy="85725"/>
            <a:chOff x="10609582" y="899795"/>
            <a:chExt cx="923925" cy="85725"/>
          </a:xfrm>
        </p:grpSpPr>
        <p:sp>
          <p:nvSpPr>
            <p:cNvPr id="68" name="椭圆 67">
              <a:extLst>
                <a:ext uri="{FF2B5EF4-FFF2-40B4-BE49-F238E27FC236}">
                  <a16:creationId xmlns:a16="http://schemas.microsoft.com/office/drawing/2014/main" id="{8A8DDA75-3C2E-B7D4-FA51-7A1783DEB6AF}"/>
                </a:ext>
              </a:extLst>
            </p:cNvPr>
            <p:cNvSpPr/>
            <p:nvPr/>
          </p:nvSpPr>
          <p:spPr>
            <a:xfrm>
              <a:off x="1060958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8B93AE24-470D-BC12-FE8F-C9935B7166B8}"/>
                </a:ext>
              </a:extLst>
            </p:cNvPr>
            <p:cNvSpPr/>
            <p:nvPr/>
          </p:nvSpPr>
          <p:spPr>
            <a:xfrm>
              <a:off x="1081913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E899B1E4-5027-0D5F-B334-4B35CD05637B}"/>
                </a:ext>
              </a:extLst>
            </p:cNvPr>
            <p:cNvSpPr/>
            <p:nvPr/>
          </p:nvSpPr>
          <p:spPr>
            <a:xfrm>
              <a:off x="11028682" y="899795"/>
              <a:ext cx="85725" cy="85725"/>
            </a:xfrm>
            <a:prstGeom prst="ellipse">
              <a:avLst/>
            </a:prstGeom>
            <a:noFill/>
            <a:ln>
              <a:solidFill>
                <a:srgbClr val="FFC000"/>
              </a:solidFill>
            </a:ln>
            <a:extLst>
              <a:ext uri="{909E8E84-426E-40DD-AFC4-6F175D3DCCD1}">
                <a14:hiddenFill xmlns:a14="http://schemas.microsoft.com/office/drawing/2010/main">
                  <a:solidFill>
                    <a:srgbClr val="FFC000"/>
                  </a:solidFill>
                </a14:hiddenFill>
              </a:ext>
            </a:ex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280DB9A8-9820-AD30-0B8F-4C1514178F4D}"/>
                </a:ext>
              </a:extLst>
            </p:cNvPr>
            <p:cNvSpPr/>
            <p:nvPr/>
          </p:nvSpPr>
          <p:spPr>
            <a:xfrm>
              <a:off x="1123823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BDC024E4-B0E2-56F2-5817-398CDA577983}"/>
                </a:ext>
              </a:extLst>
            </p:cNvPr>
            <p:cNvSpPr/>
            <p:nvPr/>
          </p:nvSpPr>
          <p:spPr>
            <a:xfrm>
              <a:off x="11447782" y="899795"/>
              <a:ext cx="85725" cy="85725"/>
            </a:xfrm>
            <a:prstGeom prst="ellipse">
              <a:avLst/>
            </a:prstGeom>
            <a:solidFill>
              <a:srgbClr val="FFC000"/>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cxnSp>
          <p:nvCxnSpPr>
            <p:cNvPr id="73" name="直接连接符 72">
              <a:extLst>
                <a:ext uri="{FF2B5EF4-FFF2-40B4-BE49-F238E27FC236}">
                  <a16:creationId xmlns:a16="http://schemas.microsoft.com/office/drawing/2014/main" id="{A2E2F516-3F7C-EBF4-52DF-26EA31E5AFAE}"/>
                </a:ext>
              </a:extLst>
            </p:cNvPr>
            <p:cNvCxnSpPr>
              <a:stCxn id="69" idx="6"/>
              <a:endCxn id="70" idx="2"/>
            </p:cNvCxnSpPr>
            <p:nvPr/>
          </p:nvCxnSpPr>
          <p:spPr>
            <a:xfrm>
              <a:off x="10904857" y="942975"/>
              <a:ext cx="123825" cy="0"/>
            </a:xfrm>
            <a:prstGeom prst="line">
              <a:avLst/>
            </a:prstGeom>
            <a:ln w="9525">
              <a:solidFill>
                <a:srgbClr val="FFC000"/>
              </a:solidFill>
            </a:ln>
          </p:spPr>
          <p:style>
            <a:lnRef idx="1">
              <a:schemeClr val="accent2"/>
            </a:lnRef>
            <a:fillRef idx="0">
              <a:schemeClr val="accent2"/>
            </a:fillRef>
            <a:effectRef idx="0">
              <a:schemeClr val="accent2"/>
            </a:effectRef>
            <a:fontRef idx="minor">
              <a:schemeClr val="tx1"/>
            </a:fontRef>
          </p:style>
        </p:cxnSp>
      </p:grpSp>
      <p:sp>
        <p:nvSpPr>
          <p:cNvPr id="74" name="笑脸 73">
            <a:extLst>
              <a:ext uri="{FF2B5EF4-FFF2-40B4-BE49-F238E27FC236}">
                <a16:creationId xmlns:a16="http://schemas.microsoft.com/office/drawing/2014/main" id="{E113DF51-4CCC-33B7-0D5E-C8D2110E5857}"/>
              </a:ext>
            </a:extLst>
          </p:cNvPr>
          <p:cNvSpPr/>
          <p:nvPr/>
        </p:nvSpPr>
        <p:spPr>
          <a:xfrm>
            <a:off x="8177935" y="1628774"/>
            <a:ext cx="330669" cy="299404"/>
          </a:xfrm>
          <a:prstGeom prst="smileyFace">
            <a:avLst/>
          </a:prstGeom>
          <a:solidFill>
            <a:srgbClr val="FFE6CD"/>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5" name="文本框 74">
            <a:extLst>
              <a:ext uri="{FF2B5EF4-FFF2-40B4-BE49-F238E27FC236}">
                <a16:creationId xmlns:a16="http://schemas.microsoft.com/office/drawing/2014/main" id="{AEACDC70-F523-62C4-BD2A-DB5FE44D9355}"/>
              </a:ext>
            </a:extLst>
          </p:cNvPr>
          <p:cNvSpPr txBox="1"/>
          <p:nvPr/>
        </p:nvSpPr>
        <p:spPr>
          <a:xfrm>
            <a:off x="602494" y="1498521"/>
            <a:ext cx="7354042" cy="4801314"/>
          </a:xfrm>
          <a:prstGeom prst="rect">
            <a:avLst/>
          </a:prstGeom>
          <a:noFill/>
        </p:spPr>
        <p:txBody>
          <a:bodyPr wrap="square" rtlCol="0">
            <a:spAutoFit/>
          </a:bodyPr>
          <a:lstStyle/>
          <a:p>
            <a:pPr rtl="0">
              <a:spcBef>
                <a:spcPts val="0"/>
              </a:spcBef>
              <a:spcAft>
                <a:spcPts val="0"/>
              </a:spcAft>
            </a:pPr>
            <a:r>
              <a:rPr lang="en-US" sz="1800" b="0" i="0" u="none" strike="noStrike" dirty="0">
                <a:solidFill>
                  <a:srgbClr val="000000"/>
                </a:solidFill>
                <a:effectLst/>
              </a:rPr>
              <a:t>It is rare that there would be &lt; 3 types of constraints in a sufficiently interesting problem.</a:t>
            </a:r>
            <a:endParaRPr lang="en-US" b="0" dirty="0">
              <a:effectLst/>
            </a:endParaRP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rPr>
              <a:t>Describe at least 3 of your constraints in bullet points.</a:t>
            </a:r>
            <a:endParaRPr lang="en-US" b="0" dirty="0">
              <a:effectLst/>
            </a:endParaRP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rPr>
              <a:t>Summarize the rest.</a:t>
            </a:r>
            <a:endParaRPr lang="en-US" b="0" dirty="0">
              <a:effectLst/>
            </a:endParaRP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rPr>
              <a:t>To prevent the treasure being at two places, so that T₁₂ ∧ T₁₃</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rPr>
              <a:t>The Winning configuration of the game:</a:t>
            </a:r>
            <a:endParaRPr lang="en-US" b="0"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 </a:t>
            </a:r>
            <a:r>
              <a:rPr lang="en-US" sz="1800" b="0" i="0" u="none" strike="noStrike" dirty="0" err="1">
                <a:solidFill>
                  <a:srgbClr val="000000"/>
                </a:solidFill>
                <a:effectLst/>
              </a:rPr>
              <a:t>Xij</a:t>
            </a:r>
            <a:r>
              <a:rPr lang="en-US" sz="1800" b="0" i="0" u="none" strike="noStrike" dirty="0">
                <a:solidFill>
                  <a:srgbClr val="000000"/>
                </a:solidFill>
                <a:effectLst/>
              </a:rPr>
              <a:t>=</a:t>
            </a:r>
            <a:r>
              <a:rPr lang="en-US" sz="1800" b="0" i="0" u="none" strike="noStrike" dirty="0" err="1">
                <a:solidFill>
                  <a:srgbClr val="000000"/>
                </a:solidFill>
                <a:effectLst/>
              </a:rPr>
              <a:t>Tij</a:t>
            </a:r>
            <a:r>
              <a:rPr lang="en-US" sz="1800" b="0" i="0" u="none" strike="noStrike" dirty="0">
                <a:solidFill>
                  <a:srgbClr val="000000"/>
                </a:solidFill>
                <a:effectLst/>
              </a:rPr>
              <a:t> when the particular location of (</a:t>
            </a:r>
            <a:r>
              <a:rPr lang="en-US" sz="1800" b="0" i="0" u="none" strike="noStrike" dirty="0" err="1">
                <a:solidFill>
                  <a:srgbClr val="000000"/>
                </a:solidFill>
                <a:effectLst/>
              </a:rPr>
              <a:t>i,j</a:t>
            </a:r>
            <a:r>
              <a:rPr lang="en-US" sz="1800" b="0" i="0" u="none" strike="noStrike" dirty="0">
                <a:solidFill>
                  <a:srgbClr val="000000"/>
                </a:solidFill>
                <a:effectLst/>
              </a:rPr>
              <a:t>) is on the same point.</a:t>
            </a:r>
          </a:p>
          <a:p>
            <a:pPr rtl="0">
              <a:spcBef>
                <a:spcPts val="0"/>
              </a:spcBef>
              <a:spcAft>
                <a:spcPts val="0"/>
              </a:spcAft>
            </a:pPr>
            <a:br>
              <a:rPr lang="en-US" b="0" dirty="0">
                <a:effectLst/>
              </a:rPr>
            </a:br>
            <a:r>
              <a:rPr lang="en-US" sz="1800" b="0" i="0" u="none" strike="noStrike" dirty="0">
                <a:solidFill>
                  <a:srgbClr val="000000"/>
                </a:solidFill>
                <a:effectLst/>
              </a:rPr>
              <a:t>The Losing state of the game: </a:t>
            </a:r>
            <a:endParaRPr lang="en-US" b="0"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 The game finish when </a:t>
            </a:r>
            <a:r>
              <a:rPr lang="en-US" sz="1800" b="0" i="0" u="none" strike="noStrike" dirty="0" err="1">
                <a:solidFill>
                  <a:srgbClr val="000000"/>
                </a:solidFill>
                <a:effectLst/>
              </a:rPr>
              <a:t>Xij</a:t>
            </a:r>
            <a:r>
              <a:rPr lang="en-US" sz="1800" b="0" i="0" u="none" strike="noStrike" dirty="0">
                <a:solidFill>
                  <a:srgbClr val="000000"/>
                </a:solidFill>
                <a:effectLst/>
              </a:rPr>
              <a:t> = </a:t>
            </a:r>
            <a:r>
              <a:rPr lang="en-US" sz="1800" b="0" i="0" u="none" strike="noStrike" dirty="0" err="1">
                <a:solidFill>
                  <a:srgbClr val="000000"/>
                </a:solidFill>
                <a:effectLst/>
              </a:rPr>
              <a:t>Bij</a:t>
            </a:r>
            <a:r>
              <a:rPr lang="en-US" sz="1800" b="0" i="0" u="none" strike="noStrike" dirty="0">
                <a:solidFill>
                  <a:srgbClr val="000000"/>
                </a:solidFill>
                <a:effectLst/>
              </a:rPr>
              <a:t>, which stands for game over when the player stands in the same position with the bomb.</a:t>
            </a:r>
          </a:p>
          <a:p>
            <a:pPr rtl="0">
              <a:spcBef>
                <a:spcPts val="0"/>
              </a:spcBef>
              <a:spcAft>
                <a:spcPts val="0"/>
              </a:spcAft>
            </a:pPr>
            <a:r>
              <a:rPr lang="en-US" sz="1800" b="0" i="0" u="none" strike="noStrike" dirty="0">
                <a:solidFill>
                  <a:srgbClr val="000000"/>
                </a:solidFill>
                <a:effectLst/>
              </a:rPr>
              <a:t>The marsh region in the map</a:t>
            </a:r>
            <a:endParaRPr lang="en-US" b="0"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 M23 ∧ M24 ∧ M25 ∧ M26 ∧ M27…</a:t>
            </a:r>
          </a:p>
        </p:txBody>
      </p:sp>
      <p:pic>
        <p:nvPicPr>
          <p:cNvPr id="15" name="Audio 14">
            <a:hlinkClick r:id="" action="ppaction://media"/>
            <a:extLst>
              <a:ext uri="{FF2B5EF4-FFF2-40B4-BE49-F238E27FC236}">
                <a16:creationId xmlns:a16="http://schemas.microsoft.com/office/drawing/2014/main" id="{883DEB61-A176-181E-B6E3-8A0EE36B9CF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83901607"/>
      </p:ext>
    </p:extLst>
  </p:cSld>
  <p:clrMapOvr>
    <a:masterClrMapping/>
  </p:clrMapOvr>
  <mc:AlternateContent xmlns:mc="http://schemas.openxmlformats.org/markup-compatibility/2006">
    <mc:Choice xmlns:p159="http://schemas.microsoft.com/office/powerpoint/2015/09/main" Requires="p159">
      <p:transition spd="slow" advTm="86794">
        <p159:morph option="byObject"/>
      </p:transition>
    </mc:Choice>
    <mc:Fallback>
      <p:transition spd="slow" advTm="867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5"/>
          <a:stretch>
            <a:fillRect/>
          </a:stretch>
        </a:blipFill>
        <a:effectLst/>
      </p:bgPr>
    </p:bg>
    <p:spTree>
      <p:nvGrpSpPr>
        <p:cNvPr id="1" name=""/>
        <p:cNvGrpSpPr/>
        <p:nvPr/>
      </p:nvGrpSpPr>
      <p:grpSpPr>
        <a:xfrm>
          <a:off x="0" y="0"/>
          <a:ext cx="0" cy="0"/>
          <a:chOff x="0" y="0"/>
          <a:chExt cx="0" cy="0"/>
        </a:xfrm>
      </p:grpSpPr>
      <p:grpSp>
        <p:nvGrpSpPr>
          <p:cNvPr id="18" name="组合 17">
            <a:extLst>
              <a:ext uri="{FF2B5EF4-FFF2-40B4-BE49-F238E27FC236}">
                <a16:creationId xmlns:a16="http://schemas.microsoft.com/office/drawing/2014/main" id="{D2BAB4A1-9F82-B96B-0365-2635F80F130A}"/>
              </a:ext>
            </a:extLst>
          </p:cNvPr>
          <p:cNvGrpSpPr/>
          <p:nvPr/>
        </p:nvGrpSpPr>
        <p:grpSpPr>
          <a:xfrm>
            <a:off x="3201719" y="2861840"/>
            <a:ext cx="5636398" cy="1134319"/>
            <a:chOff x="2157694" y="3745896"/>
            <a:chExt cx="5636398" cy="1134319"/>
          </a:xfrm>
        </p:grpSpPr>
        <p:sp>
          <p:nvSpPr>
            <p:cNvPr id="16" name="矩形 15">
              <a:extLst>
                <a:ext uri="{FF2B5EF4-FFF2-40B4-BE49-F238E27FC236}">
                  <a16:creationId xmlns:a16="http://schemas.microsoft.com/office/drawing/2014/main" id="{5FF6D7BC-98CE-882B-1BFA-CAD4DF35D64B}"/>
                </a:ext>
              </a:extLst>
            </p:cNvPr>
            <p:cNvSpPr/>
            <p:nvPr/>
          </p:nvSpPr>
          <p:spPr>
            <a:xfrm>
              <a:off x="2157694" y="3745896"/>
              <a:ext cx="5636398" cy="1134319"/>
            </a:xfrm>
            <a:prstGeom prst="rect">
              <a:avLst/>
            </a:prstGeom>
            <a:solidFill>
              <a:srgbClr val="C0A15F"/>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8D3F9D0E-585F-0B52-2461-C54790C9B913}"/>
                </a:ext>
              </a:extLst>
            </p:cNvPr>
            <p:cNvSpPr txBox="1"/>
            <p:nvPr/>
          </p:nvSpPr>
          <p:spPr>
            <a:xfrm>
              <a:off x="2340607" y="3851390"/>
              <a:ext cx="5270571" cy="923330"/>
            </a:xfrm>
            <a:prstGeom prst="rect">
              <a:avLst/>
            </a:prstGeom>
            <a:noFill/>
            <a:ln>
              <a:noFill/>
            </a:ln>
          </p:spPr>
          <p:txBody>
            <a:bodyPr vert="horz" wrap="square" lIns="0" tIns="0" rIns="0" bIns="0" rtlCol="0">
              <a:spAutoFit/>
            </a:bodyPr>
            <a:lstStyle/>
            <a:p>
              <a:pPr algn="just"/>
              <a:r>
                <a:rPr lang="en-US" altLang="zh-CN" sz="6000" dirty="0">
                  <a:solidFill>
                    <a:schemeClr val="bg1"/>
                  </a:solidFill>
                  <a:latin typeface="+mj-lt"/>
                  <a:ea typeface="Source Han Sans Heavy" panose="020B0A00000000000000" charset="-122"/>
                  <a:cs typeface="Novecento wide Bold" panose="00000805000000000000" charset="0"/>
                </a:rPr>
                <a:t>Thanks for watch</a:t>
              </a:r>
            </a:p>
          </p:txBody>
        </p:sp>
      </p:grpSp>
      <p:sp>
        <p:nvSpPr>
          <p:cNvPr id="4" name="矩形 3"/>
          <p:cNvSpPr/>
          <p:nvPr/>
        </p:nvSpPr>
        <p:spPr>
          <a:xfrm>
            <a:off x="11238230" y="6203950"/>
            <a:ext cx="342900" cy="755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4" name="文本框 13"/>
          <p:cNvSpPr txBox="1"/>
          <p:nvPr/>
        </p:nvSpPr>
        <p:spPr>
          <a:xfrm>
            <a:off x="1080770" y="845820"/>
            <a:ext cx="685165" cy="76835"/>
          </a:xfrm>
          <a:prstGeom prst="rect">
            <a:avLst/>
          </a:prstGeom>
          <a:noFill/>
        </p:spPr>
        <p:txBody>
          <a:bodyPr wrap="square" lIns="0" tIns="0" rIns="0" bIns="0" rtlCol="0">
            <a:spAutoFit/>
          </a:bodyPr>
          <a:lstStyle/>
          <a:p>
            <a:pPr algn="ctr"/>
            <a:r>
              <a:rPr lang="en-US" altLang="zh-CN" sz="500">
                <a:solidFill>
                  <a:schemeClr val="tx1">
                    <a:alpha val="2000"/>
                  </a:schemeClr>
                </a:solidFill>
                <a:latin typeface="Novecento wide Bold" panose="00000805000000000000" charset="0"/>
                <a:cs typeface="Novecento wide Bold" panose="00000805000000000000" charset="0"/>
              </a:rPr>
              <a:t>rhodeskesi</a:t>
            </a:r>
          </a:p>
        </p:txBody>
      </p:sp>
      <p:sp>
        <p:nvSpPr>
          <p:cNvPr id="11" name="副标题 2">
            <a:extLst>
              <a:ext uri="{FF2B5EF4-FFF2-40B4-BE49-F238E27FC236}">
                <a16:creationId xmlns:a16="http://schemas.microsoft.com/office/drawing/2014/main" id="{8C9B7830-FA3E-D3EF-67CE-63E4ED7B1F18}"/>
              </a:ext>
            </a:extLst>
          </p:cNvPr>
          <p:cNvSpPr txBox="1">
            <a:spLocks/>
          </p:cNvSpPr>
          <p:nvPr/>
        </p:nvSpPr>
        <p:spPr>
          <a:xfrm>
            <a:off x="8548372" y="6131560"/>
            <a:ext cx="3266440" cy="260350"/>
          </a:xfrm>
          <a:prstGeom prst="rect">
            <a:avLst/>
          </a:prstGeom>
        </p:spPr>
        <p:txBody>
          <a:bodyPr vert="horz" lIns="91440" tIns="45720" rIns="91440" bIns="45720" rtlCol="0">
            <a:normAutofit fontScale="97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sz="1200">
                <a:latin typeface="Novecento wide Medium" panose="00000605000000000000" charset="0"/>
                <a:cs typeface="Novecento wide Medium" panose="00000605000000000000" charset="0"/>
              </a:rPr>
              <a:t>POWERED BY </a:t>
            </a:r>
            <a:r>
              <a:rPr lang="en-US" altLang="zh-CN" sz="1200">
                <a:latin typeface="Novecento wide Bold" panose="00000805000000000000" charset="0"/>
                <a:cs typeface="Novecento wide Bold" panose="00000805000000000000" charset="0"/>
              </a:rPr>
              <a:t>GROUP 11</a:t>
            </a:r>
            <a:endParaRPr lang="en-US" altLang="zh-CN" sz="1200" dirty="0">
              <a:latin typeface="Novecento wide Bold" panose="00000805000000000000" charset="0"/>
              <a:cs typeface="Novecento wide Bold" panose="00000805000000000000" charset="0"/>
            </a:endParaRPr>
          </a:p>
        </p:txBody>
      </p:sp>
      <p:pic>
        <p:nvPicPr>
          <p:cNvPr id="13" name="Audio 12">
            <a:hlinkClick r:id="" action="ppaction://media"/>
            <a:extLst>
              <a:ext uri="{FF2B5EF4-FFF2-40B4-BE49-F238E27FC236}">
                <a16:creationId xmlns:a16="http://schemas.microsoft.com/office/drawing/2014/main" id="{6AA8C358-22D6-FB57-6BC1-B81B6D78FD0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59="http://schemas.microsoft.com/office/powerpoint/2015/09/main" Requires="p159">
      <p:transition spd="slow" advTm="34144">
        <p159:morph option="byObject"/>
      </p:transition>
    </mc:Choice>
    <mc:Fallback>
      <p:transition spd="slow" advTm="341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zAzYjYzNzI1MzUyYTQ0YjZkNmEyMmM5MzQzZmQzY2U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TotalTime>
  <Words>424</Words>
  <Application>Microsoft Office PowerPoint</Application>
  <PresentationFormat>Widescreen</PresentationFormat>
  <Paragraphs>48</Paragraphs>
  <Slides>5</Slides>
  <Notes>2</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Novecento wide Bold</vt:lpstr>
      <vt:lpstr>Novecento wide Medium</vt:lpstr>
      <vt:lpstr>Arial</vt:lpstr>
      <vt:lpstr>Calibri</vt:lpstr>
      <vt:lpstr>Office 主题</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Yihong Chen</dc:creator>
  <cp:lastModifiedBy>Zongqi Gui</cp:lastModifiedBy>
  <cp:revision>58</cp:revision>
  <dcterms:created xsi:type="dcterms:W3CDTF">2022-05-16T07:12:00Z</dcterms:created>
  <dcterms:modified xsi:type="dcterms:W3CDTF">2024-10-04T01:51:24Z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816161F786DD43A3B3312AEA9E114B0B</vt:lpwstr>
  </property>
  <property fmtid="{D5CDD505-2E9C-101B-9397-08002B2CF9AE}" pid="3" name="KSOProductBuildVer">
    <vt:lpwstr>2052-11.1.0.11830</vt:lpwstr>
  </property>
</Properties>
</file>

<file path=docProps/thumbnail.jpeg>
</file>